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2"/>
  </p:notesMasterIdLst>
  <p:sldIdLst>
    <p:sldId id="256" r:id="rId2"/>
    <p:sldId id="452" r:id="rId3"/>
    <p:sldId id="453" r:id="rId4"/>
    <p:sldId id="454" r:id="rId5"/>
    <p:sldId id="455" r:id="rId6"/>
    <p:sldId id="456" r:id="rId7"/>
    <p:sldId id="457" r:id="rId8"/>
    <p:sldId id="458" r:id="rId9"/>
    <p:sldId id="459" r:id="rId10"/>
    <p:sldId id="460" r:id="rId11"/>
    <p:sldId id="461" r:id="rId12"/>
    <p:sldId id="462" r:id="rId13"/>
    <p:sldId id="463" r:id="rId14"/>
    <p:sldId id="464" r:id="rId15"/>
    <p:sldId id="615" r:id="rId16"/>
    <p:sldId id="465" r:id="rId17"/>
    <p:sldId id="616"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78" r:id="rId31"/>
    <p:sldId id="479" r:id="rId32"/>
    <p:sldId id="595" r:id="rId33"/>
    <p:sldId id="597" r:id="rId34"/>
    <p:sldId id="598" r:id="rId35"/>
    <p:sldId id="599" r:id="rId36"/>
    <p:sldId id="600" r:id="rId37"/>
    <p:sldId id="601"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617" r:id="rId53"/>
    <p:sldId id="494" r:id="rId54"/>
    <p:sldId id="495" r:id="rId55"/>
    <p:sldId id="496" r:id="rId56"/>
    <p:sldId id="498" r:id="rId57"/>
    <p:sldId id="499" r:id="rId58"/>
    <p:sldId id="500" r:id="rId59"/>
    <p:sldId id="501" r:id="rId60"/>
    <p:sldId id="502" r:id="rId61"/>
    <p:sldId id="503" r:id="rId62"/>
    <p:sldId id="504" r:id="rId63"/>
    <p:sldId id="603" r:id="rId64"/>
    <p:sldId id="604" r:id="rId65"/>
    <p:sldId id="605" r:id="rId66"/>
    <p:sldId id="506" r:id="rId67"/>
    <p:sldId id="507" r:id="rId68"/>
    <p:sldId id="508" r:id="rId69"/>
    <p:sldId id="509" r:id="rId70"/>
    <p:sldId id="510" r:id="rId71"/>
    <p:sldId id="511" r:id="rId72"/>
    <p:sldId id="512" r:id="rId73"/>
    <p:sldId id="513" r:id="rId74"/>
    <p:sldId id="514" r:id="rId75"/>
    <p:sldId id="515" r:id="rId76"/>
    <p:sldId id="516" r:id="rId77"/>
    <p:sldId id="606" r:id="rId78"/>
    <p:sldId id="607" r:id="rId79"/>
    <p:sldId id="608" r:id="rId80"/>
    <p:sldId id="609" r:id="rId81"/>
    <p:sldId id="610" r:id="rId82"/>
    <p:sldId id="611" r:id="rId83"/>
    <p:sldId id="612" r:id="rId84"/>
    <p:sldId id="613" r:id="rId85"/>
    <p:sldId id="614" r:id="rId86"/>
    <p:sldId id="517" r:id="rId87"/>
    <p:sldId id="618" r:id="rId88"/>
    <p:sldId id="619" r:id="rId89"/>
    <p:sldId id="620" r:id="rId90"/>
    <p:sldId id="621" r:id="rId91"/>
    <p:sldId id="622" r:id="rId92"/>
    <p:sldId id="518" r:id="rId93"/>
    <p:sldId id="519" r:id="rId94"/>
    <p:sldId id="520" r:id="rId95"/>
    <p:sldId id="521" r:id="rId96"/>
    <p:sldId id="522" r:id="rId97"/>
    <p:sldId id="623" r:id="rId98"/>
    <p:sldId id="624" r:id="rId99"/>
    <p:sldId id="523" r:id="rId100"/>
    <p:sldId id="625" r:id="rId101"/>
    <p:sldId id="626" r:id="rId102"/>
    <p:sldId id="627" r:id="rId103"/>
    <p:sldId id="524" r:id="rId104"/>
    <p:sldId id="525" r:id="rId105"/>
    <p:sldId id="526" r:id="rId106"/>
    <p:sldId id="527" r:id="rId107"/>
    <p:sldId id="628" r:id="rId108"/>
    <p:sldId id="528" r:id="rId109"/>
    <p:sldId id="529" r:id="rId110"/>
    <p:sldId id="530" r:id="rId111"/>
    <p:sldId id="531" r:id="rId112"/>
    <p:sldId id="532" r:id="rId113"/>
    <p:sldId id="533" r:id="rId114"/>
    <p:sldId id="534" r:id="rId115"/>
    <p:sldId id="535" r:id="rId116"/>
    <p:sldId id="536" r:id="rId117"/>
    <p:sldId id="629" r:id="rId118"/>
    <p:sldId id="630" r:id="rId119"/>
    <p:sldId id="537" r:id="rId120"/>
    <p:sldId id="538" r:id="rId121"/>
    <p:sldId id="631" r:id="rId122"/>
    <p:sldId id="539" r:id="rId123"/>
    <p:sldId id="540" r:id="rId124"/>
    <p:sldId id="632" r:id="rId125"/>
    <p:sldId id="633" r:id="rId126"/>
    <p:sldId id="634" r:id="rId127"/>
    <p:sldId id="639" r:id="rId128"/>
    <p:sldId id="635" r:id="rId129"/>
    <p:sldId id="636" r:id="rId130"/>
    <p:sldId id="637" r:id="rId131"/>
    <p:sldId id="542" r:id="rId132"/>
    <p:sldId id="543" r:id="rId133"/>
    <p:sldId id="574" r:id="rId134"/>
    <p:sldId id="575" r:id="rId135"/>
    <p:sldId id="544" r:id="rId136"/>
    <p:sldId id="545" r:id="rId137"/>
    <p:sldId id="546" r:id="rId138"/>
    <p:sldId id="547" r:id="rId139"/>
    <p:sldId id="548" r:id="rId140"/>
    <p:sldId id="549" r:id="rId141"/>
    <p:sldId id="550" r:id="rId142"/>
    <p:sldId id="551" r:id="rId143"/>
    <p:sldId id="552" r:id="rId144"/>
    <p:sldId id="553" r:id="rId145"/>
    <p:sldId id="554" r:id="rId146"/>
    <p:sldId id="555" r:id="rId147"/>
    <p:sldId id="556" r:id="rId148"/>
    <p:sldId id="557" r:id="rId149"/>
    <p:sldId id="558" r:id="rId150"/>
    <p:sldId id="559" r:id="rId151"/>
    <p:sldId id="560" r:id="rId152"/>
    <p:sldId id="561" r:id="rId153"/>
    <p:sldId id="602" r:id="rId154"/>
    <p:sldId id="562" r:id="rId155"/>
    <p:sldId id="563" r:id="rId156"/>
    <p:sldId id="564" r:id="rId157"/>
    <p:sldId id="576" r:id="rId158"/>
    <p:sldId id="565" r:id="rId159"/>
    <p:sldId id="566" r:id="rId160"/>
    <p:sldId id="567" r:id="rId161"/>
    <p:sldId id="568" r:id="rId162"/>
    <p:sldId id="569" r:id="rId163"/>
    <p:sldId id="570" r:id="rId164"/>
    <p:sldId id="571" r:id="rId165"/>
    <p:sldId id="572" r:id="rId166"/>
    <p:sldId id="372" r:id="rId167"/>
    <p:sldId id="357" r:id="rId168"/>
    <p:sldId id="405" r:id="rId169"/>
    <p:sldId id="578" r:id="rId170"/>
    <p:sldId id="410" r:id="rId171"/>
  </p:sldIdLst>
  <p:sldSz cx="9144000" cy="5143500" type="screen16x9"/>
  <p:notesSz cx="6858000" cy="9144000"/>
  <p:defaultTextStyle>
    <a:lvl1pPr marL="0" algn="l" rtl="0" latinLnBrk="0">
      <a:defRPr lang="tr-TR" sz="1800" kern="1200">
        <a:solidFill>
          <a:schemeClr val="tx1"/>
        </a:solidFill>
        <a:latin typeface="+mn-lt"/>
        <a:ea typeface="+mn-ea"/>
        <a:cs typeface="+mn-cs"/>
      </a:defRPr>
    </a:lvl1pPr>
    <a:lvl2pPr marL="457200" algn="l" rtl="0" latinLnBrk="0">
      <a:defRPr lang="tr-TR" sz="1800" kern="1200">
        <a:solidFill>
          <a:schemeClr val="tx1"/>
        </a:solidFill>
        <a:latin typeface="+mn-lt"/>
        <a:ea typeface="+mn-ea"/>
        <a:cs typeface="+mn-cs"/>
      </a:defRPr>
    </a:lvl2pPr>
    <a:lvl3pPr marL="914400" algn="l" rtl="0" latinLnBrk="0">
      <a:defRPr lang="tr-TR" sz="1800" kern="1200">
        <a:solidFill>
          <a:schemeClr val="tx1"/>
        </a:solidFill>
        <a:latin typeface="+mn-lt"/>
        <a:ea typeface="+mn-ea"/>
        <a:cs typeface="+mn-cs"/>
      </a:defRPr>
    </a:lvl3pPr>
    <a:lvl4pPr marL="1371600" algn="l" rtl="0" latinLnBrk="0">
      <a:defRPr lang="tr-TR" sz="1800" kern="1200">
        <a:solidFill>
          <a:schemeClr val="tx1"/>
        </a:solidFill>
        <a:latin typeface="+mn-lt"/>
        <a:ea typeface="+mn-ea"/>
        <a:cs typeface="+mn-cs"/>
      </a:defRPr>
    </a:lvl4pPr>
    <a:lvl5pPr marL="1828800" algn="l" rtl="0" latinLnBrk="0">
      <a:defRPr lang="tr-TR" sz="1800" kern="1200">
        <a:solidFill>
          <a:schemeClr val="tx1"/>
        </a:solidFill>
        <a:latin typeface="+mn-lt"/>
        <a:ea typeface="+mn-ea"/>
        <a:cs typeface="+mn-cs"/>
      </a:defRPr>
    </a:lvl5pPr>
    <a:lvl6pPr marL="2286000" algn="l" rtl="0" latinLnBrk="0">
      <a:defRPr lang="tr-TR" sz="1800" kern="1200">
        <a:solidFill>
          <a:schemeClr val="tx1"/>
        </a:solidFill>
        <a:latin typeface="+mn-lt"/>
        <a:ea typeface="+mn-ea"/>
        <a:cs typeface="+mn-cs"/>
      </a:defRPr>
    </a:lvl6pPr>
    <a:lvl7pPr marL="2743200" algn="l" rtl="0" latinLnBrk="0">
      <a:defRPr lang="tr-TR" sz="1800" kern="1200">
        <a:solidFill>
          <a:schemeClr val="tx1"/>
        </a:solidFill>
        <a:latin typeface="+mn-lt"/>
        <a:ea typeface="+mn-ea"/>
        <a:cs typeface="+mn-cs"/>
      </a:defRPr>
    </a:lvl7pPr>
    <a:lvl8pPr marL="3200400" algn="l" rtl="0" latinLnBrk="0">
      <a:defRPr lang="tr-TR" sz="1800" kern="1200">
        <a:solidFill>
          <a:schemeClr val="tx1"/>
        </a:solidFill>
        <a:latin typeface="+mn-lt"/>
        <a:ea typeface="+mn-ea"/>
        <a:cs typeface="+mn-cs"/>
      </a:defRPr>
    </a:lvl8pPr>
    <a:lvl9pPr marL="3657600" algn="l" rtl="0" latinLnBrk="0">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5" autoAdjust="0"/>
    <p:restoredTop sz="86444" autoAdjust="0"/>
  </p:normalViewPr>
  <p:slideViewPr>
    <p:cSldViewPr>
      <p:cViewPr varScale="1">
        <p:scale>
          <a:sx n="77" d="100"/>
          <a:sy n="77" d="100"/>
        </p:scale>
        <p:origin x="1062"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tr-TR" sz="1200"/>
            </a:lvl1pPr>
          </a:lstStyle>
          <a:p>
            <a:endParaRPr lang="tr-T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tr-TR" sz="1200"/>
            </a:lvl1pPr>
          </a:lstStyle>
          <a:p>
            <a:fld id="{A8ADFD5B-A66C-449C-B6E8-FB716D07777D}" type="datetimeFigureOut">
              <a:rPr lang="tr-TR"/>
              <a:pPr/>
              <a:t>6.6.2021</a:t>
            </a:fld>
            <a:endParaRPr lang="tr-T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tr-T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tr-TR"/>
              <a:t>Ana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tr-TR" sz="1200"/>
            </a:lvl1pPr>
          </a:lstStyle>
          <a:p>
            <a:endParaRPr lang="tr-T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tr-TR" sz="1200"/>
            </a:lvl1pPr>
          </a:lstStyle>
          <a:p>
            <a:fld id="{CA5D3BF3-D352-46FC-8343-31F56E6730EA}" type="slidenum">
              <a:rPr/>
              <a:pPr/>
              <a:t>‹#›</a:t>
            </a:fld>
            <a:endParaRPr lang="tr-TR"/>
          </a:p>
        </p:txBody>
      </p:sp>
    </p:spTree>
    <p:extLst>
      <p:ext uri="{BB962C8B-B14F-4D97-AF65-F5344CB8AC3E}">
        <p14:creationId xmlns:p14="http://schemas.microsoft.com/office/powerpoint/2010/main" val="3262536639"/>
      </p:ext>
    </p:extLst>
  </p:cSld>
  <p:clrMap bg1="lt1" tx1="dk1" bg2="lt2" tx2="dk2" accent1="accent1" accent2="accent2" accent3="accent3" accent4="accent4" accent5="accent5" accent6="accent6" hlink="hlink" folHlink="folHlink"/>
  <p:notesStyle>
    <a:lvl1pPr marL="0" algn="l" rtl="0" latinLnBrk="0">
      <a:defRPr lang="tr-TR" sz="1200" kern="1200">
        <a:solidFill>
          <a:schemeClr val="tx1"/>
        </a:solidFill>
        <a:latin typeface="+mn-lt"/>
        <a:ea typeface="+mn-ea"/>
        <a:cs typeface="+mn-cs"/>
      </a:defRPr>
    </a:lvl1pPr>
    <a:lvl2pPr marL="457200" algn="l" rtl="0" latinLnBrk="0">
      <a:defRPr lang="tr-TR" sz="1200" kern="1200">
        <a:solidFill>
          <a:schemeClr val="tx1"/>
        </a:solidFill>
        <a:latin typeface="+mn-lt"/>
        <a:ea typeface="+mn-ea"/>
        <a:cs typeface="+mn-cs"/>
      </a:defRPr>
    </a:lvl2pPr>
    <a:lvl3pPr marL="914400" algn="l" rtl="0" latinLnBrk="0">
      <a:defRPr lang="tr-TR" sz="1200" kern="1200">
        <a:solidFill>
          <a:schemeClr val="tx1"/>
        </a:solidFill>
        <a:latin typeface="+mn-lt"/>
        <a:ea typeface="+mn-ea"/>
        <a:cs typeface="+mn-cs"/>
      </a:defRPr>
    </a:lvl3pPr>
    <a:lvl4pPr marL="1371600" algn="l" rtl="0" latinLnBrk="0">
      <a:defRPr lang="tr-TR" sz="1200" kern="1200">
        <a:solidFill>
          <a:schemeClr val="tx1"/>
        </a:solidFill>
        <a:latin typeface="+mn-lt"/>
        <a:ea typeface="+mn-ea"/>
        <a:cs typeface="+mn-cs"/>
      </a:defRPr>
    </a:lvl4pPr>
    <a:lvl5pPr marL="1828800" algn="l" rtl="0" latinLnBrk="0">
      <a:defRPr lang="tr-TR" sz="1200" kern="1200">
        <a:solidFill>
          <a:schemeClr val="tx1"/>
        </a:solidFill>
        <a:latin typeface="+mn-lt"/>
        <a:ea typeface="+mn-ea"/>
        <a:cs typeface="+mn-cs"/>
      </a:defRPr>
    </a:lvl5pPr>
    <a:lvl6pPr marL="2286000" algn="l" rtl="0" latinLnBrk="0">
      <a:defRPr lang="tr-TR" sz="1200" kern="1200">
        <a:solidFill>
          <a:schemeClr val="tx1"/>
        </a:solidFill>
        <a:latin typeface="+mn-lt"/>
        <a:ea typeface="+mn-ea"/>
        <a:cs typeface="+mn-cs"/>
      </a:defRPr>
    </a:lvl6pPr>
    <a:lvl7pPr marL="2743200" algn="l" rtl="0" latinLnBrk="0">
      <a:defRPr lang="tr-TR" sz="1200" kern="1200">
        <a:solidFill>
          <a:schemeClr val="tx1"/>
        </a:solidFill>
        <a:latin typeface="+mn-lt"/>
        <a:ea typeface="+mn-ea"/>
        <a:cs typeface="+mn-cs"/>
      </a:defRPr>
    </a:lvl7pPr>
    <a:lvl8pPr marL="3200400" algn="l" rtl="0" latinLnBrk="0">
      <a:defRPr lang="tr-TR" sz="1200" kern="1200">
        <a:solidFill>
          <a:schemeClr val="tx1"/>
        </a:solidFill>
        <a:latin typeface="+mn-lt"/>
        <a:ea typeface="+mn-ea"/>
        <a:cs typeface="+mn-cs"/>
      </a:defRPr>
    </a:lvl8pPr>
    <a:lvl9pPr marL="3657600" algn="l" rtl="0" latinLnBrk="0">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a:t>
            </a:fld>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a:t>
            </a:fld>
            <a:endParaRPr lang="tr-T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123</a:t>
            </a:fld>
            <a:endParaRPr lang="tr-T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131</a:t>
            </a:fld>
            <a:endParaRPr lang="tr-T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132</a:t>
            </a:fld>
            <a:endParaRPr lang="tr-T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135</a:t>
            </a:fld>
            <a:endParaRPr lang="tr-T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136</a:t>
            </a:fld>
            <a:endParaRPr lang="tr-T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137</a:t>
            </a:fld>
            <a:endParaRPr lang="tr-T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138</a:t>
            </a:fld>
            <a:endParaRPr lang="tr-T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139</a:t>
            </a:fld>
            <a:endParaRPr lang="tr-T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140</a:t>
            </a:fld>
            <a:endParaRPr lang="tr-T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141</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12</a:t>
            </a:fld>
            <a:endParaRPr lang="tr-T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142</a:t>
            </a:fld>
            <a:endParaRPr lang="tr-T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143</a:t>
            </a:fld>
            <a:endParaRPr lang="tr-T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144</a:t>
            </a:fld>
            <a:endParaRPr lang="tr-T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145</a:t>
            </a:fld>
            <a:endParaRPr lang="tr-T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146</a:t>
            </a:fld>
            <a:endParaRPr lang="tr-T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147</a:t>
            </a:fld>
            <a:endParaRPr lang="tr-T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148</a:t>
            </a:fld>
            <a:endParaRPr lang="tr-T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149</a:t>
            </a:fld>
            <a:endParaRPr lang="tr-T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150</a:t>
            </a:fld>
            <a:endParaRPr lang="tr-T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151</a:t>
            </a:fld>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13</a:t>
            </a:fld>
            <a:endParaRPr lang="tr-T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152</a:t>
            </a:fld>
            <a:endParaRPr lang="tr-T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154</a:t>
            </a:fld>
            <a:endParaRPr lang="tr-T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155</a:t>
            </a:fld>
            <a:endParaRPr lang="tr-T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156</a:t>
            </a:fld>
            <a:endParaRPr lang="tr-T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158</a:t>
            </a:fld>
            <a:endParaRPr lang="tr-T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159</a:t>
            </a:fld>
            <a:endParaRPr lang="tr-T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160</a:t>
            </a:fld>
            <a:endParaRPr lang="tr-T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161</a:t>
            </a:fld>
            <a:endParaRPr lang="tr-T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162</a:t>
            </a:fld>
            <a:endParaRPr lang="tr-T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163</a:t>
            </a:fld>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14</a:t>
            </a:fld>
            <a:endParaRPr lang="tr-T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164</a:t>
            </a:fld>
            <a:endParaRPr lang="tr-T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165</a:t>
            </a:fld>
            <a:endParaRPr lang="tr-T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166</a:t>
            </a:fld>
            <a:endParaRPr lang="tr-T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167</a:t>
            </a:fld>
            <a:endParaRPr lang="tr-T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168</a:t>
            </a:fld>
            <a:endParaRPr lang="tr-T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170</a:t>
            </a:fld>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16</a:t>
            </a:fld>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18</a:t>
            </a:fld>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19</a:t>
            </a:fld>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20</a:t>
            </a:fld>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21</a:t>
            </a:fld>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22</a:t>
            </a:fld>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a:t>
            </a:fld>
            <a:endParaRPr lang="tr-T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23</a:t>
            </a:fld>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24</a:t>
            </a:fld>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25</a:t>
            </a:fld>
            <a:endParaRPr lang="tr-T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26</a:t>
            </a:fld>
            <a:endParaRPr lang="tr-T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27</a:t>
            </a:fld>
            <a:endParaRPr lang="tr-T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28</a:t>
            </a:fld>
            <a:endParaRPr lang="tr-T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29</a:t>
            </a:fld>
            <a:endParaRPr lang="tr-T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30</a:t>
            </a:fld>
            <a:endParaRPr lang="tr-T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31</a:t>
            </a:fld>
            <a:endParaRPr lang="tr-T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35</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a:t>
            </a:fld>
            <a:endParaRPr lang="tr-T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38</a:t>
            </a:fld>
            <a:endParaRPr lang="tr-T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39</a:t>
            </a:fld>
            <a:endParaRPr lang="tr-T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40</a:t>
            </a:fld>
            <a:endParaRPr lang="tr-T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41</a:t>
            </a:fld>
            <a:endParaRPr lang="tr-T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42</a:t>
            </a:fld>
            <a:endParaRPr lang="tr-T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43</a:t>
            </a:fld>
            <a:endParaRPr lang="tr-T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44</a:t>
            </a:fld>
            <a:endParaRPr lang="tr-T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45</a:t>
            </a:fld>
            <a:endParaRPr lang="tr-T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46</a:t>
            </a:fld>
            <a:endParaRPr lang="tr-T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47</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a:t>
            </a:fld>
            <a:endParaRPr lang="tr-T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48</a:t>
            </a:fld>
            <a:endParaRPr lang="tr-T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49</a:t>
            </a:fld>
            <a:endParaRPr lang="tr-T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50</a:t>
            </a:fld>
            <a:endParaRPr lang="tr-T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51</a:t>
            </a:fld>
            <a:endParaRPr lang="tr-T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53</a:t>
            </a:fld>
            <a:endParaRPr lang="tr-T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54</a:t>
            </a:fld>
            <a:endParaRPr lang="tr-T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55</a:t>
            </a:fld>
            <a:endParaRPr lang="tr-T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56</a:t>
            </a:fld>
            <a:endParaRPr lang="tr-T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57</a:t>
            </a:fld>
            <a:endParaRPr lang="tr-T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58</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a:t>
            </a:fld>
            <a:endParaRPr lang="tr-T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59</a:t>
            </a:fld>
            <a:endParaRPr lang="tr-T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60</a:t>
            </a:fld>
            <a:endParaRPr lang="tr-T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61</a:t>
            </a:fld>
            <a:endParaRPr lang="tr-T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62</a:t>
            </a:fld>
            <a:endParaRPr lang="tr-T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63</a:t>
            </a:fld>
            <a:endParaRPr lang="tr-T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64</a:t>
            </a:fld>
            <a:endParaRPr lang="tr-T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65</a:t>
            </a:fld>
            <a:endParaRPr lang="tr-T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66</a:t>
            </a:fld>
            <a:endParaRPr lang="tr-T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67</a:t>
            </a:fld>
            <a:endParaRPr lang="tr-T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dirty="0"/>
          </a:p>
        </p:txBody>
      </p:sp>
      <p:sp>
        <p:nvSpPr>
          <p:cNvPr id="4" name="Rectangle 3"/>
          <p:cNvSpPr>
            <a:spLocks noGrp="1"/>
          </p:cNvSpPr>
          <p:nvPr>
            <p:ph type="sldNum" sz="quarter" idx="10"/>
          </p:nvPr>
        </p:nvSpPr>
        <p:spPr/>
        <p:txBody>
          <a:bodyPr/>
          <a:lstStyle/>
          <a:p>
            <a:fld id="{CA5D3BF3-D352-46FC-8343-31F56E6730EA}" type="slidenum">
              <a:rPr lang="tr-TR" smtClean="0"/>
              <a:pPr/>
              <a:t>68</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a:t>
            </a:fld>
            <a:endParaRPr lang="tr-T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71</a:t>
            </a:fld>
            <a:endParaRPr lang="tr-T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72</a:t>
            </a:fld>
            <a:endParaRPr lang="tr-T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73</a:t>
            </a:fld>
            <a:endParaRPr lang="tr-T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74</a:t>
            </a:fld>
            <a:endParaRPr lang="tr-T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75</a:t>
            </a:fld>
            <a:endParaRPr lang="tr-T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76</a:t>
            </a:fld>
            <a:endParaRPr lang="tr-T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77</a:t>
            </a:fld>
            <a:endParaRPr lang="tr-T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78</a:t>
            </a:fld>
            <a:endParaRPr lang="tr-T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79</a:t>
            </a:fld>
            <a:endParaRPr lang="tr-T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80</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7</a:t>
            </a:fld>
            <a:endParaRPr lang="tr-T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81</a:t>
            </a:fld>
            <a:endParaRPr lang="tr-T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82</a:t>
            </a:fld>
            <a:endParaRPr lang="tr-T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83</a:t>
            </a:fld>
            <a:endParaRPr lang="tr-T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84</a:t>
            </a:fld>
            <a:endParaRPr lang="tr-T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85</a:t>
            </a:fld>
            <a:endParaRPr lang="tr-T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86</a:t>
            </a:fld>
            <a:endParaRPr lang="tr-T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92</a:t>
            </a:fld>
            <a:endParaRPr lang="tr-T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93</a:t>
            </a:fld>
            <a:endParaRPr lang="tr-T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94</a:t>
            </a:fld>
            <a:endParaRPr lang="tr-T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95</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8</a:t>
            </a:fld>
            <a:endParaRPr lang="tr-T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96</a:t>
            </a:fld>
            <a:endParaRPr lang="tr-T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97</a:t>
            </a:fld>
            <a:endParaRPr lang="tr-T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99</a:t>
            </a:fld>
            <a:endParaRPr lang="tr-T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100</a:t>
            </a:fld>
            <a:endParaRPr lang="tr-T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103</a:t>
            </a:fld>
            <a:endParaRPr lang="tr-T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104</a:t>
            </a:fld>
            <a:endParaRPr lang="tr-T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105</a:t>
            </a:fld>
            <a:endParaRPr lang="tr-T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106</a:t>
            </a:fld>
            <a:endParaRPr lang="tr-T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108</a:t>
            </a:fld>
            <a:endParaRPr lang="tr-T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109</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9</a:t>
            </a:fld>
            <a:endParaRPr lang="tr-T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110</a:t>
            </a:fld>
            <a:endParaRPr lang="tr-T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111</a:t>
            </a:fld>
            <a:endParaRPr lang="tr-T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112</a:t>
            </a:fld>
            <a:endParaRPr lang="tr-T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113</a:t>
            </a:fld>
            <a:endParaRPr lang="tr-T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114</a:t>
            </a:fld>
            <a:endParaRPr lang="tr-T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115</a:t>
            </a:fld>
            <a:endParaRPr lang="tr-T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116</a:t>
            </a:fld>
            <a:endParaRPr lang="tr-T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119</a:t>
            </a:fld>
            <a:endParaRPr lang="tr-T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120</a:t>
            </a:fld>
            <a:endParaRPr lang="tr-T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122</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aşlık Slaydı">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tr-TR"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lstStyle>
          <a:p>
            <a:pPr eaLnBrk="1" latinLnBrk="0" hangingPunct="1"/>
            <a:r>
              <a:rPr lang="tr-TR"/>
              <a:t>Asıl alt başlık stilini düzenlemek için tıklatın</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tr-TR" sz="2000">
                <a:solidFill>
                  <a:srgbClr val="FFFFFF"/>
                </a:solidFill>
              </a:defRPr>
            </a:lvl1pPr>
          </a:lstStyle>
          <a:p>
            <a:pPr algn="ctr"/>
            <a:fld id="{047E157E-8DCB-4F70-A0AF-5EB586A91DD4}" type="datetime1">
              <a:rPr kumimoji="0" lang="tr-TR" smtClean="0">
                <a:solidFill>
                  <a:srgbClr val="FFFFFF"/>
                </a:solidFill>
              </a:rPr>
              <a:pPr algn="ctr"/>
              <a:t>6.6.2021</a:t>
            </a:fld>
            <a:endParaRPr kumimoji="0" lang="tr-TR"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tr-TR">
                <a:solidFill>
                  <a:schemeClr val="tx2"/>
                </a:solidFill>
              </a:defRPr>
            </a:lvl1pPr>
          </a:lstStyle>
          <a:p>
            <a:pPr algn="r"/>
            <a:endParaRPr kumimoji="0" lang="tr-TR">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tr-TR">
                <a:solidFill>
                  <a:schemeClr val="tx2"/>
                </a:solidFill>
              </a:defRPr>
            </a:lvl1pPr>
          </a:lstStyle>
          <a:p>
            <a:fld id="{8F82E0A0-C266-4798-8C8F-B9F91E9DA37E}" type="slidenum">
              <a:rPr kumimoji="0" lang="tr-TR">
                <a:solidFill>
                  <a:schemeClr val="tx2"/>
                </a:solidFill>
              </a:rPr>
              <a:pPr/>
              <a:t>‹#›</a:t>
            </a:fld>
            <a:endParaRPr kumimoji="0" lang="tr-TR">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tr-TR" cap="all" baseline="0"/>
            </a:lvl1pPr>
          </a:lstStyle>
          <a:p>
            <a:pPr eaLnBrk="1" latinLnBrk="0" hangingPunct="1"/>
            <a:r>
              <a:rPr lang="tr-TR"/>
              <a:t>Asıl başlık stili için tıklatın</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F582D603-A22F-41B4-A327-8F5B6ED5BD10}" type="datetime1">
              <a:rPr lang="tr-TR" smtClean="0"/>
              <a:pPr/>
              <a:t>6.6.2021</a:t>
            </a:fld>
            <a:endParaRPr kumimoji="0" lang="tr-TR" sz="1400">
              <a:solidFill>
                <a:schemeClr val="tx2"/>
              </a:solidFill>
            </a:endParaRPr>
          </a:p>
        </p:txBody>
      </p:sp>
      <p:sp>
        <p:nvSpPr>
          <p:cNvPr id="5" name="4 Altbilgi Yer Tutucusu"/>
          <p:cNvSpPr>
            <a:spLocks noGrp="1"/>
          </p:cNvSpPr>
          <p:nvPr>
            <p:ph type="ftr" sz="quarter" idx="11"/>
          </p:nvPr>
        </p:nvSpPr>
        <p:spPr/>
        <p:txBody>
          <a:bodyPr/>
          <a:lstStyle/>
          <a:p>
            <a:pPr algn="r"/>
            <a:endParaRPr kumimoji="0" lang="tr-TR" sz="1400">
              <a:solidFill>
                <a:schemeClr val="tx2"/>
              </a:solidFill>
            </a:endParaRPr>
          </a:p>
        </p:txBody>
      </p:sp>
      <p:sp>
        <p:nvSpPr>
          <p:cNvPr id="6" name="5 Slayt Numarası Yer Tutucusu"/>
          <p:cNvSpPr>
            <a:spLocks noGrp="1"/>
          </p:cNvSpPr>
          <p:nvPr>
            <p:ph type="sldNum" sz="quarter" idx="12"/>
          </p:nvPr>
        </p:nvSpPr>
        <p:spPr/>
        <p:txBody>
          <a:bodyPr/>
          <a:lstStyle/>
          <a:p>
            <a:pPr algn="ctr"/>
            <a:fld id="{8F82E0A0-C266-4798-8C8F-B9F91E9DA37E}" type="slidenum">
              <a:rPr kumimoji="0" lang="tr-TR" sz="1400" b="1" smtClean="0">
                <a:solidFill>
                  <a:srgbClr val="FFFFFF"/>
                </a:solidFill>
              </a:rPr>
              <a:pPr algn="ctr"/>
              <a:t>‹#›</a:t>
            </a:fld>
            <a:endParaRPr kumimoji="0" lang="tr-TR" sz="1400" b="1">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Özel Yerleşim">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tr-TR"/>
              <a:t>Asıl başlık stili için tıklatın</a:t>
            </a:r>
            <a:endParaRPr/>
          </a:p>
        </p:txBody>
      </p:sp>
      <p:sp>
        <p:nvSpPr>
          <p:cNvPr id="3" name="Rectangle 2"/>
          <p:cNvSpPr>
            <a:spLocks noGrp="1"/>
          </p:cNvSpPr>
          <p:nvPr>
            <p:ph type="dt" sz="half" idx="10"/>
          </p:nvPr>
        </p:nvSpPr>
        <p:spPr/>
        <p:txBody>
          <a:bodyPr/>
          <a:lstStyle/>
          <a:p>
            <a:fld id="{E4606EA6-EFEA-4C30-9264-4F9291A5780D}" type="datetime1">
              <a:rPr lang="tr-TR" smtClean="0"/>
              <a:pPr/>
              <a:t>6.6.2021</a:t>
            </a:fld>
            <a:endParaRPr kumimoji="0" lang="tr-TR"/>
          </a:p>
        </p:txBody>
      </p:sp>
      <p:sp>
        <p:nvSpPr>
          <p:cNvPr id="4" name="Rectangle 3"/>
          <p:cNvSpPr>
            <a:spLocks noGrp="1"/>
          </p:cNvSpPr>
          <p:nvPr>
            <p:ph type="ftr" sz="quarter" idx="11"/>
          </p:nvPr>
        </p:nvSpPr>
        <p:spPr/>
        <p:txBody>
          <a:bodyPr/>
          <a:lstStyle/>
          <a:p>
            <a:endParaRPr kumimoji="0" lang="tr-TR"/>
          </a:p>
        </p:txBody>
      </p:sp>
      <p:sp>
        <p:nvSpPr>
          <p:cNvPr id="5" name="Rectangle 4"/>
          <p:cNvSpPr>
            <a:spLocks noGrp="1"/>
          </p:cNvSpPr>
          <p:nvPr>
            <p:ph type="sldNum" sz="quarter" idx="12"/>
          </p:nvPr>
        </p:nvSpPr>
        <p:spPr/>
        <p:txBody>
          <a:bodyPr/>
          <a:lstStyle/>
          <a:p>
            <a:pPr algn="ctr"/>
            <a:fld id="{8F82E0A0-C266-4798-8C8F-B9F91E9DA37E}" type="slidenum">
              <a:rPr kumimoji="0" lang="tr-TR" sz="1400" b="1">
                <a:solidFill>
                  <a:srgbClr val="FFFFFF"/>
                </a:solidFill>
              </a:rPr>
              <a:pPr algn="ctr"/>
              <a:t>‹#›</a:t>
            </a:fld>
            <a:endParaRPr kumimoji="0" lang="tr-TR"/>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tr-TR" sz="2800">
                <a:solidFill>
                  <a:schemeClr val="tx2"/>
                </a:solidFill>
              </a:defRPr>
            </a:lvl1pPr>
            <a:lvl2pPr eaLnBrk="1" latinLnBrk="0" hangingPunct="1">
              <a:buNone/>
              <a:defRPr kumimoji="0" lang="tr-TR" sz="1800">
                <a:solidFill>
                  <a:schemeClr val="tx1">
                    <a:tint val="75000"/>
                  </a:schemeClr>
                </a:solidFill>
              </a:defRPr>
            </a:lvl2pPr>
            <a:lvl3pPr eaLnBrk="1" latinLnBrk="0" hangingPunct="1">
              <a:buNone/>
              <a:defRPr kumimoji="0" lang="tr-TR" sz="1600">
                <a:solidFill>
                  <a:schemeClr val="tx1">
                    <a:tint val="75000"/>
                  </a:schemeClr>
                </a:solidFill>
              </a:defRPr>
            </a:lvl3pPr>
            <a:lvl4pPr eaLnBrk="1" latinLnBrk="0" hangingPunct="1">
              <a:buNone/>
              <a:defRPr kumimoji="0" lang="tr-TR" sz="1400">
                <a:solidFill>
                  <a:schemeClr val="tx1">
                    <a:tint val="75000"/>
                  </a:schemeClr>
                </a:solidFill>
              </a:defRPr>
            </a:lvl4pPr>
            <a:lvl5pPr eaLnBrk="1" latinLnBrk="0" hangingPunct="1">
              <a:buNone/>
              <a:defRPr kumimoji="0" lang="tr-TR" sz="1400">
                <a:solidFill>
                  <a:schemeClr val="tx1">
                    <a:tint val="75000"/>
                  </a:schemeClr>
                </a:solidFill>
              </a:defRPr>
            </a:lvl5pPr>
          </a:lstStyle>
          <a:p>
            <a:pPr lvl="0" eaLnBrk="1" latinLnBrk="0" hangingPunct="1"/>
            <a:r>
              <a:rPr lang="tr-TR"/>
              <a:t>Asıl metin stillerini düzenlemek için tıklatın</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lang="tr-TR" sz="4400" b="0" cap="none">
                <a:solidFill>
                  <a:srgbClr val="FFFFFF"/>
                </a:solidFill>
              </a:defRPr>
            </a:lvl1pPr>
          </a:lstStyle>
          <a:p>
            <a:r>
              <a:rPr kumimoji="0" lang="tr-TR"/>
              <a:t>Ana başlık stilini düzenlemek için tıklatın</a:t>
            </a:r>
          </a:p>
        </p:txBody>
      </p:sp>
      <p:sp>
        <p:nvSpPr>
          <p:cNvPr id="12" name="Date Placeholder 11"/>
          <p:cNvSpPr>
            <a:spLocks noGrp="1"/>
          </p:cNvSpPr>
          <p:nvPr>
            <p:ph type="dt" sz="half" idx="10"/>
          </p:nvPr>
        </p:nvSpPr>
        <p:spPr/>
        <p:txBody>
          <a:bodyPr/>
          <a:lstStyle/>
          <a:p>
            <a:fld id="{6FCF9F07-3BC7-4570-B054-79111B0A380C}" type="datetime1">
              <a:rPr lang="tr-TR" smtClean="0"/>
              <a:pPr/>
              <a:t>6.6.2021</a:t>
            </a:fld>
            <a:endParaRPr kumimoji="0" lang="tr-TR"/>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tr-TR" sz="2400">
                <a:solidFill>
                  <a:srgbClr val="FFFFFF"/>
                </a:solidFill>
              </a:defRPr>
            </a:lvl1pPr>
          </a:lstStyle>
          <a:p>
            <a:pPr algn="ctr"/>
            <a:fld id="{8F82E0A0-C266-4798-8C8F-B9F91E9DA37E}" type="slidenum">
              <a:rPr kumimoji="0" lang="tr-TR" sz="2400" b="1">
                <a:solidFill>
                  <a:srgbClr val="FFFFFF"/>
                </a:solidFill>
              </a:rPr>
              <a:pPr algn="ctr"/>
              <a:t>‹#›</a:t>
            </a:fld>
            <a:endParaRPr kumimoji="0" lang="tr-TR" sz="2400">
              <a:solidFill>
                <a:srgbClr val="FFFFFF"/>
              </a:solidFill>
            </a:endParaRPr>
          </a:p>
        </p:txBody>
      </p:sp>
      <p:sp>
        <p:nvSpPr>
          <p:cNvPr id="14" name="Footer Placeholder 13"/>
          <p:cNvSpPr>
            <a:spLocks noGrp="1"/>
          </p:cNvSpPr>
          <p:nvPr>
            <p:ph type="ftr" sz="quarter" idx="12"/>
          </p:nvPr>
        </p:nvSpPr>
        <p:spPr/>
        <p:txBody>
          <a:bodyPr/>
          <a:lstStyle/>
          <a:p>
            <a:endParaRPr kumimoji="0"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1" name="Content Placeholder 10"/>
          <p:cNvSpPr>
            <a:spLocks noGrp="1"/>
          </p:cNvSpPr>
          <p:nvPr>
            <p:ph sz="quarter" idx="14"/>
          </p:nvPr>
        </p:nvSpPr>
        <p:spPr>
          <a:xfrm>
            <a:off x="4844901" y="1352549"/>
            <a:ext cx="3886200" cy="3268625"/>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8" name="Date Placeholder 7"/>
          <p:cNvSpPr>
            <a:spLocks noGrp="1"/>
          </p:cNvSpPr>
          <p:nvPr>
            <p:ph type="dt" sz="half" idx="15"/>
          </p:nvPr>
        </p:nvSpPr>
        <p:spPr/>
        <p:txBody>
          <a:bodyPr rtlCol="0"/>
          <a:lstStyle/>
          <a:p>
            <a:fld id="{E4606EA6-EFEA-4C30-9264-4F9291A5780D}" type="datetime1">
              <a:rPr lang="tr-TR" smtClean="0"/>
              <a:pPr/>
              <a:t>6.6.2021</a:t>
            </a:fld>
            <a:endParaRPr kumimoji="0" lang="tr-TR"/>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2" name="Footer Placeholder 11"/>
          <p:cNvSpPr>
            <a:spLocks noGrp="1"/>
          </p:cNvSpPr>
          <p:nvPr>
            <p:ph type="ftr" sz="quarter" idx="17"/>
          </p:nvPr>
        </p:nvSpPr>
        <p:spPr/>
        <p:txBody>
          <a:bodyPr rtlCol="0"/>
          <a:lstStyle/>
          <a:p>
            <a:endParaRPr kumimoji="0"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tr-TR"/>
            </a:lvl1pPr>
          </a:lstStyle>
          <a:p>
            <a:pPr eaLnBrk="1" latinLnBrk="0" hangingPunct="1"/>
            <a:r>
              <a:rPr lang="tr-TR"/>
              <a:t>Asıl başlık stili için tıklatın</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
        <p:nvSpPr>
          <p:cNvPr id="10" name="Date Placeholder 9"/>
          <p:cNvSpPr>
            <a:spLocks noGrp="1"/>
          </p:cNvSpPr>
          <p:nvPr>
            <p:ph type="dt" sz="half" idx="15"/>
          </p:nvPr>
        </p:nvSpPr>
        <p:spPr/>
        <p:txBody>
          <a:bodyPr rtlCol="0"/>
          <a:lstStyle/>
          <a:p>
            <a:fld id="{E4606EA6-EFEA-4C30-9264-4F9291A5780D}" type="datetime1">
              <a:rPr lang="tr-TR" smtClean="0"/>
              <a:pPr/>
              <a:t>6.6.2021</a:t>
            </a:fld>
            <a:endParaRPr kumimoji="0" lang="tr-TR"/>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tr-TR" sz="1400" b="1">
                <a:solidFill>
                  <a:srgbClr val="FFFFFF"/>
                </a:solidFill>
              </a:rPr>
              <a:pPr algn="ctr"/>
              <a:t>‹#›</a:t>
            </a:fld>
            <a:endParaRPr kumimoji="0" lang="tr-TR"/>
          </a:p>
        </p:txBody>
      </p:sp>
      <p:sp>
        <p:nvSpPr>
          <p:cNvPr id="14" name="Footer Placeholder 13"/>
          <p:cNvSpPr>
            <a:spLocks noGrp="1"/>
          </p:cNvSpPr>
          <p:nvPr>
            <p:ph type="ftr" sz="quarter" idx="17"/>
          </p:nvPr>
        </p:nvSpPr>
        <p:spPr/>
        <p:txBody>
          <a:bodyPr rtlCol="0"/>
          <a:lstStyle/>
          <a:p>
            <a:endParaRPr kumimoji="0" lang="tr-T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tr-TR" sz="2000" b="1">
                <a:solidFill>
                  <a:srgbClr val="FFFFFF"/>
                </a:solidFill>
              </a:defRPr>
            </a:lvl1pPr>
          </a:lstStyle>
          <a:p>
            <a:pPr lvl="0" eaLnBrk="1" latinLnBrk="0" hangingPunct="1"/>
            <a:r>
              <a:rPr lang="tr-TR"/>
              <a:t>Asıl metin stillerini düzenlemek için tıklatın</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tr-TR" sz="2000" b="1">
                <a:solidFill>
                  <a:srgbClr val="FFFFFF"/>
                </a:solidFill>
              </a:defRPr>
            </a:lvl1pPr>
          </a:lstStyle>
          <a:p>
            <a:pPr lvl="0" eaLnBrk="1" latinLnBrk="0" hangingPunct="1"/>
            <a:r>
              <a:rPr lang="tr-TR"/>
              <a:t>Asıl metin stillerini düzenlemek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tr-TR"/>
              <a:t>Asıl başlık stili için tıklatın</a:t>
            </a:r>
            <a:endParaRPr/>
          </a:p>
        </p:txBody>
      </p:sp>
      <p:sp>
        <p:nvSpPr>
          <p:cNvPr id="3" name="Date Placeholder 2"/>
          <p:cNvSpPr>
            <a:spLocks noGrp="1"/>
          </p:cNvSpPr>
          <p:nvPr>
            <p:ph type="dt" sz="half" idx="10"/>
          </p:nvPr>
        </p:nvSpPr>
        <p:spPr/>
        <p:txBody>
          <a:bodyPr/>
          <a:lstStyle/>
          <a:p>
            <a:fld id="{6DFADB5D-B7A0-47E3-AD2D-B1A6F8614213}" type="datetime1">
              <a:rPr lang="tr-TR" smtClean="0"/>
              <a:pPr/>
              <a:t>6.6.2021</a:t>
            </a:fld>
            <a:endParaRPr kumimoji="0" lang="tr-TR"/>
          </a:p>
        </p:txBody>
      </p:sp>
      <p:sp>
        <p:nvSpPr>
          <p:cNvPr id="4" name="Footer Placeholder 3"/>
          <p:cNvSpPr>
            <a:spLocks noGrp="1"/>
          </p:cNvSpPr>
          <p:nvPr>
            <p:ph type="ftr" sz="quarter" idx="11"/>
          </p:nvPr>
        </p:nvSpPr>
        <p:spPr/>
        <p:txBody>
          <a:bodyPr/>
          <a:lstStyle/>
          <a:p>
            <a:endParaRPr kumimoji="0" lang="tr-TR"/>
          </a:p>
        </p:txBody>
      </p:sp>
      <p:sp>
        <p:nvSpPr>
          <p:cNvPr id="5" name="Slide Number Placeholder 4"/>
          <p:cNvSpPr>
            <a:spLocks noGrp="1"/>
          </p:cNvSpPr>
          <p:nvPr>
            <p:ph type="sldNum" sz="quarter" idx="12"/>
          </p:nvPr>
        </p:nvSpPr>
        <p:spPr/>
        <p:txBody>
          <a:bodyPr/>
          <a:lstStyle>
            <a:lvl1pPr eaLnBrk="1" latinLnBrk="0" hangingPunct="1">
              <a:defRPr kumimoji="0" lang="tr-TR">
                <a:solidFill>
                  <a:srgbClr val="FFFFFF"/>
                </a:solidFill>
              </a:defRPr>
            </a:lvl1pPr>
          </a:lstStyle>
          <a:p>
            <a:fld id="{A3F7CB7D-F184-43C7-B6FD-03D728E1BBFF}" type="slidenum">
              <a:rPr kumimoji="0" lang="tr-TR">
                <a:solidFill>
                  <a:srgbClr val="FFFFFF"/>
                </a:solidFill>
              </a:rPr>
              <a:pPr/>
              <a:t>‹#›</a:t>
            </a:fld>
            <a:endParaRPr kumimoji="0" lang="tr-TR">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tr-TR" smtClean="0"/>
              <a:pPr/>
              <a:t>6.6.2021</a:t>
            </a:fld>
            <a:endParaRPr kumimoji="0" lang="tr-TR"/>
          </a:p>
        </p:txBody>
      </p:sp>
      <p:sp>
        <p:nvSpPr>
          <p:cNvPr id="3" name="Footer Placeholder 2"/>
          <p:cNvSpPr>
            <a:spLocks noGrp="1"/>
          </p:cNvSpPr>
          <p:nvPr>
            <p:ph type="ftr" sz="quarter" idx="11"/>
          </p:nvPr>
        </p:nvSpPr>
        <p:spPr/>
        <p:txBody>
          <a:bodyPr/>
          <a:lstStyle/>
          <a:p>
            <a:endParaRPr kumimoji="0" lang="tr-TR"/>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tr-TR">
                <a:solidFill>
                  <a:schemeClr val="tx2"/>
                </a:solidFill>
              </a:defRPr>
            </a:lvl1pPr>
          </a:lstStyle>
          <a:p>
            <a:fld id="{A3F7CB7D-F184-43C7-B6FD-03D728E1BBFF}" type="slidenum">
              <a:rPr kumimoji="0" lang="tr-TR">
                <a:solidFill>
                  <a:schemeClr val="tx2"/>
                </a:solidFill>
              </a:rPr>
              <a:pPr/>
              <a:t>‹#›</a:t>
            </a:fld>
            <a:endParaRPr kumimoji="0" lang="tr-TR">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çerik, Açıklama Yazılı">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tr-TR" sz="4200" b="0"/>
            </a:lvl1pPr>
          </a:lstStyle>
          <a:p>
            <a:pPr eaLnBrk="1" latinLnBrk="0" hangingPunct="1"/>
            <a:r>
              <a:rPr lang="tr-TR"/>
              <a:t>Asıl başlık stili için tıklatın</a:t>
            </a:r>
            <a:endParaRPr/>
          </a:p>
        </p:txBody>
      </p:sp>
      <p:sp>
        <p:nvSpPr>
          <p:cNvPr id="5" name="Date Placeholder 4"/>
          <p:cNvSpPr>
            <a:spLocks noGrp="1"/>
          </p:cNvSpPr>
          <p:nvPr>
            <p:ph type="dt" sz="half" idx="10"/>
          </p:nvPr>
        </p:nvSpPr>
        <p:spPr/>
        <p:txBody>
          <a:bodyPr/>
          <a:lstStyle/>
          <a:p>
            <a:fld id="{F49A8198-4617-485E-9585-4840B69DBBA6}" type="datetime1">
              <a:rPr lang="tr-TR" smtClean="0"/>
              <a:pPr/>
              <a:t>6.6.2021</a:t>
            </a:fld>
            <a:endParaRPr kumimoji="0" lang="tr-TR"/>
          </a:p>
        </p:txBody>
      </p:sp>
      <p:sp>
        <p:nvSpPr>
          <p:cNvPr id="6" name="Footer Placeholder 5"/>
          <p:cNvSpPr>
            <a:spLocks noGrp="1"/>
          </p:cNvSpPr>
          <p:nvPr>
            <p:ph type="ftr" sz="quarter" idx="11"/>
          </p:nvPr>
        </p:nvSpPr>
        <p:spPr/>
        <p:txBody>
          <a:bodyPr/>
          <a:lstStyle/>
          <a:p>
            <a:endParaRPr kumimoji="0" lang="tr-TR"/>
          </a:p>
        </p:txBody>
      </p:sp>
      <p:sp>
        <p:nvSpPr>
          <p:cNvPr id="7" name="Slide Number Placeholder 6"/>
          <p:cNvSpPr>
            <a:spLocks noGrp="1"/>
          </p:cNvSpPr>
          <p:nvPr>
            <p:ph type="sldNum" sz="quarter" idx="12"/>
          </p:nvPr>
        </p:nvSpPr>
        <p:spPr/>
        <p:txBody>
          <a:bodyPr/>
          <a:lstStyle>
            <a:lvl1pPr eaLnBrk="1" latinLnBrk="0" hangingPunct="1">
              <a:defRPr kumimoji="0" lang="tr-TR">
                <a:solidFill>
                  <a:srgbClr val="FFFFFF"/>
                </a:solidFill>
              </a:defRPr>
            </a:lvl1pPr>
          </a:lstStyle>
          <a:p>
            <a:fld id="{A3F7CB7D-F184-43C7-B6FD-03D728E1BBFF}" type="slidenum">
              <a:rPr kumimoji="0" lang="tr-TR">
                <a:solidFill>
                  <a:srgbClr val="FFFFFF"/>
                </a:solidFill>
              </a:rPr>
              <a:pPr/>
              <a:t>‹#›</a:t>
            </a:fld>
            <a:endParaRPr kumimoji="0" lang="tr-TR">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tr-TR" sz="1800"/>
            </a:lvl1pPr>
            <a:lvl2pPr eaLnBrk="1" latinLnBrk="0" hangingPunct="1">
              <a:buNone/>
              <a:defRPr kumimoji="0" lang="tr-TR" sz="1200"/>
            </a:lvl2pPr>
            <a:lvl3pPr eaLnBrk="1" latinLnBrk="0" hangingPunct="1">
              <a:buNone/>
              <a:defRPr kumimoji="0" lang="tr-TR" sz="1000"/>
            </a:lvl3pPr>
            <a:lvl4pPr eaLnBrk="1" latinLnBrk="0" hangingPunct="1">
              <a:buNone/>
              <a:defRPr kumimoji="0" lang="tr-TR" sz="900"/>
            </a:lvl4pPr>
            <a:lvl5pPr eaLnBrk="1" latinLnBrk="0" hangingPunct="1">
              <a:buNone/>
              <a:defRPr kumimoji="0" lang="tr-TR" sz="900"/>
            </a:lvl5pPr>
          </a:lstStyle>
          <a:p>
            <a:pPr lvl="0" eaLnBrk="1" latinLnBrk="0" hangingPunct="1"/>
            <a:r>
              <a:rPr lang="tr-TR"/>
              <a:t>Asıl metin stillerini düzenlemek için tıklatın</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Açıklama Yazılı">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lang="tr-TR" sz="3200"/>
            </a:lvl1pPr>
          </a:lstStyle>
          <a:p>
            <a:r>
              <a:rPr kumimoji="0" lang="tr-TR"/>
              <a:t>Resim eklemek için simgeyi tıklatın</a:t>
            </a:r>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tr-TR" sz="1700"/>
            </a:lvl1pPr>
            <a:lvl2pPr eaLnBrk="1" latinLnBrk="0" hangingPunct="1">
              <a:buFontTx/>
              <a:buNone/>
              <a:defRPr kumimoji="0" lang="tr-TR" sz="1200"/>
            </a:lvl2pPr>
            <a:lvl3pPr eaLnBrk="1" latinLnBrk="0" hangingPunct="1">
              <a:buFontTx/>
              <a:buNone/>
              <a:defRPr kumimoji="0" lang="tr-TR" sz="1000"/>
            </a:lvl3pPr>
            <a:lvl4pPr eaLnBrk="1" latinLnBrk="0" hangingPunct="1">
              <a:buFontTx/>
              <a:buNone/>
              <a:defRPr kumimoji="0" lang="tr-TR" sz="900"/>
            </a:lvl4pPr>
            <a:lvl5pPr eaLnBrk="1" latinLnBrk="0" hangingPunct="1">
              <a:buFontTx/>
              <a:buNone/>
              <a:defRPr kumimoji="0" lang="tr-TR" sz="900"/>
            </a:lvl5pPr>
          </a:lstStyle>
          <a:p>
            <a:pPr lvl="0" eaLnBrk="1" latinLnBrk="0" hangingPunct="1"/>
            <a:r>
              <a:rPr lang="tr-TR"/>
              <a:t>Asıl metin stillerini düzenlemek için tıklatın</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tr-TR" sz="2800" b="0">
                <a:solidFill>
                  <a:srgbClr val="FFFFFF"/>
                </a:solidFill>
              </a:defRPr>
            </a:lvl1pPr>
          </a:lstStyle>
          <a:p>
            <a:pPr eaLnBrk="1" latinLnBrk="0" hangingPunct="1"/>
            <a:r>
              <a:rPr lang="tr-TR"/>
              <a:t>Asıl başlık stili için tıklatın</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rPr lang="tr-TR" smtClean="0"/>
              <a:pPr/>
              <a:t>6.6.2021</a:t>
            </a:fld>
            <a:endParaRPr kumimoji="0" lang="tr-TR"/>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tr-TR" sz="2800"/>
            </a:lvl1pPr>
          </a:lstStyle>
          <a:p>
            <a:pPr algn="ctr"/>
            <a:fld id="{8F82E0A0-C266-4798-8C8F-B9F91E9DA37E}" type="slidenum">
              <a:rPr kumimoji="0" lang="tr-TR" sz="2800" b="1">
                <a:solidFill>
                  <a:srgbClr val="FFFFFF"/>
                </a:solidFill>
              </a:rPr>
              <a:pPr algn="ctr"/>
              <a:t>‹#›</a:t>
            </a:fld>
            <a:endParaRPr kumimoji="0" lang="tr-TR" sz="2800"/>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tr-T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tr-TR" sz="1400">
                <a:solidFill>
                  <a:schemeClr val="tx2"/>
                </a:solidFill>
              </a:defRPr>
            </a:lvl1pPr>
          </a:lstStyle>
          <a:p>
            <a:fld id="{E4606EA6-EFEA-4C30-9264-4F9291A5780D}" type="datetime1">
              <a:rPr lang="tr-TR" smtClean="0"/>
              <a:pPr/>
              <a:t>6.6.2021</a:t>
            </a:fld>
            <a:endParaRPr kumimoji="0" lang="tr-TR"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tr-TR" sz="1400">
                <a:solidFill>
                  <a:schemeClr val="tx2"/>
                </a:solidFill>
              </a:defRPr>
            </a:lvl1pPr>
          </a:lstStyle>
          <a:p>
            <a:pPr algn="r"/>
            <a:endParaRPr kumimoji="0" lang="tr-TR"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tr-TR"/>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tr-TR" sz="1400" b="1">
                <a:solidFill>
                  <a:srgbClr val="FFFFFF"/>
                </a:solidFill>
              </a:defRPr>
            </a:lvl1pPr>
          </a:lstStyle>
          <a:p>
            <a:pPr algn="ctr"/>
            <a:fld id="{8F82E0A0-C266-4798-8C8F-B9F91E9DA37E}" type="slidenum">
              <a:rPr kumimoji="0" lang="tr-TR" sz="1400" b="1">
                <a:solidFill>
                  <a:srgbClr val="FFFFFF"/>
                </a:solidFill>
              </a:rPr>
              <a:pPr algn="ctr"/>
              <a:t>‹#›</a:t>
            </a:fld>
            <a:endParaRPr kumimoji="0" lang="tr-TR"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0" lang="tr-TR"/>
              <a:t>Asıl başlık stili için tıklatın</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1" latinLnBrk="0" hangingPunct="1">
        <a:spcBef>
          <a:spcPct val="0"/>
        </a:spcBef>
        <a:buNone/>
        <a:defRPr kumimoji="0" lang="tr-TR" sz="42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p:bodyStyle>
    <p:otherStyle>
      <a:lvl1pPr marL="0" algn="l" rtl="0" eaLnBrk="1" latinLnBrk="0" hangingPunct="1">
        <a:defRPr kumimoji="0" lang="tr-TR" kern="1200">
          <a:solidFill>
            <a:schemeClr val="tx1"/>
          </a:solidFill>
          <a:latin typeface="+mn-lt"/>
          <a:ea typeface="+mn-ea"/>
          <a:cs typeface="+mn-cs"/>
        </a:defRPr>
      </a:lvl1pPr>
      <a:lvl2pPr marL="457200" algn="l" rtl="0" eaLnBrk="1" latinLnBrk="0" hangingPunct="1">
        <a:defRPr kumimoji="0" lang="tr-TR" kern="1200">
          <a:solidFill>
            <a:schemeClr val="tx1"/>
          </a:solidFill>
          <a:latin typeface="+mn-lt"/>
          <a:ea typeface="+mn-ea"/>
          <a:cs typeface="+mn-cs"/>
        </a:defRPr>
      </a:lvl2pPr>
      <a:lvl3pPr marL="914400" algn="l" rtl="0" eaLnBrk="1" latinLnBrk="0" hangingPunct="1">
        <a:defRPr kumimoji="0" lang="tr-TR" kern="1200">
          <a:solidFill>
            <a:schemeClr val="tx1"/>
          </a:solidFill>
          <a:latin typeface="+mn-lt"/>
          <a:ea typeface="+mn-ea"/>
          <a:cs typeface="+mn-cs"/>
        </a:defRPr>
      </a:lvl3pPr>
      <a:lvl4pPr marL="1371600" algn="l" rtl="0" eaLnBrk="1" latinLnBrk="0" hangingPunct="1">
        <a:defRPr kumimoji="0" lang="tr-TR" kern="1200">
          <a:solidFill>
            <a:schemeClr val="tx1"/>
          </a:solidFill>
          <a:latin typeface="+mn-lt"/>
          <a:ea typeface="+mn-ea"/>
          <a:cs typeface="+mn-cs"/>
        </a:defRPr>
      </a:lvl4pPr>
      <a:lvl5pPr marL="1828800" algn="l" rtl="0" eaLnBrk="1" latinLnBrk="0" hangingPunct="1">
        <a:defRPr kumimoji="0" lang="tr-TR" kern="1200">
          <a:solidFill>
            <a:schemeClr val="tx1"/>
          </a:solidFill>
          <a:latin typeface="+mn-lt"/>
          <a:ea typeface="+mn-ea"/>
          <a:cs typeface="+mn-cs"/>
        </a:defRPr>
      </a:lvl5pPr>
      <a:lvl6pPr marL="2286000" algn="l" rtl="0" eaLnBrk="1" latinLnBrk="0" hangingPunct="1">
        <a:defRPr kumimoji="0" lang="tr-TR" kern="1200">
          <a:solidFill>
            <a:schemeClr val="tx1"/>
          </a:solidFill>
          <a:latin typeface="+mn-lt"/>
          <a:ea typeface="+mn-ea"/>
          <a:cs typeface="+mn-cs"/>
        </a:defRPr>
      </a:lvl6pPr>
      <a:lvl7pPr marL="2743200" algn="l" rtl="0" eaLnBrk="1" latinLnBrk="0" hangingPunct="1">
        <a:defRPr kumimoji="0" lang="tr-TR" kern="1200">
          <a:solidFill>
            <a:schemeClr val="tx1"/>
          </a:solidFill>
          <a:latin typeface="+mn-lt"/>
          <a:ea typeface="+mn-ea"/>
          <a:cs typeface="+mn-cs"/>
        </a:defRPr>
      </a:lvl7pPr>
      <a:lvl8pPr marL="3200400" algn="l" rtl="0" eaLnBrk="1" latinLnBrk="0" hangingPunct="1">
        <a:defRPr kumimoji="0" lang="tr-TR" kern="1200">
          <a:solidFill>
            <a:schemeClr val="tx1"/>
          </a:solidFill>
          <a:latin typeface="+mn-lt"/>
          <a:ea typeface="+mn-ea"/>
          <a:cs typeface="+mn-cs"/>
        </a:defRPr>
      </a:lvl8pPr>
      <a:lvl9pPr marL="3657600" algn="l" rtl="0" eaLnBrk="1" latinLnBrk="0" hangingPunct="1">
        <a:defRPr kumimoji="0" lang="tr-T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1.bp.blogspot.com/_n0-__yewRWY/SnFY7rKnP6I/AAAAAAAAB3k/VOLTRWVGBjs/s1600-h/yangin..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01.jpe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71.gif"/><Relationship Id="rId4" Type="http://schemas.openxmlformats.org/officeDocument/2006/relationships/image" Target="../media/image70.gif"/></Relationships>
</file>

<file path=ppt/slides/_rels/slide14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google.com.tr/url?sa=i&amp;rct=j&amp;q=yang%C4%B1n+tahliye+projesi&amp;source=images&amp;cd=&amp;cad=rja&amp;docid=et7jI9djooftGM&amp;tbnid=EDEjs6p4dhbu7M:&amp;ved=0CAUQjRw&amp;url=http://www.ozgunyangin.com/yangin_tahliye.html&amp;ei=PSFDUfnVNcGuO6SIgbgP&amp;bvm=bv.43828540,d.ZWU&amp;psig=AFQjCNEvwlFbzkcZg1FLA4nceqPULIkzNQ&amp;ust=1363440253313711"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hyperlink" Target="http://www.google.com.tr/url?sa=i&amp;source=images&amp;cd=&amp;cad=rja&amp;docid=5NXGw1SIaZMeDM&amp;tbnid=DMp8eCQtIJB1DM:&amp;ved=0CAgQjRwwAA&amp;url=http://www.chemtime.com/yangin-nasil-sondurulur/&amp;ei=YSFDUZDMA4mmO6fXgYgP&amp;psig=AFQjCNECpnL0F4D7jPODpHGtbh0qAAxKYA&amp;ust=1363440353187598" TargetMode="External"/><Relationship Id="rId4" Type="http://schemas.openxmlformats.org/officeDocument/2006/relationships/image" Target="../media/image21.jpe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C2JxKL1eh6FBtM&amp;tbnid=8jD1iueW_tIf_M:&amp;ved=0CAUQjRw&amp;url=http://www.mosguvenlik.com/yangin%20alarm%20sistemleri%20izmir.html&amp;ei=3h1DUcS0BYrVPO6pgcgH&amp;bvm=bv.43828540,d.ZWU&amp;psig=AFQjCNEbTxjz90BALdRlhGBA6UYmg8Zr_A&amp;ust=136343926098680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MHHGGTXwWObbM&amp;tbnid=vhGecfYxjE9bHM:&amp;ved=0CAUQjRw&amp;url=http://www.haber7.com/yangin/haber/916579-cerkezkoyde-korkutan-yangin&amp;ei=TR5DUb_AIYWMO5uXgYgM&amp;bvm=bv.43828540,d.ZWU&amp;psig=AFQjCNEbTxjz90BALdRlhGBA6UYmg8Zr_A&amp;ust=136343926098680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www.kenthaber.com/Resimler/2005/09/09/00016084.JPG"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MHHGGTXwWObbM&amp;tbnid=vhGecfYxjE9bHM:&amp;ved=0CAUQjRw&amp;url=http://www.haber7.com/yangin/haber/916579-cerkezkoyde-korkutan-yangin&amp;ei=TR5DUb_AIYWMO5uXgYgM&amp;bvm=bv.43828540,d.ZWU&amp;psig=AFQjCNEbTxjz90BALdRlhGBA6UYmg8Zr_A&amp;ust=136343926098680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MHHGGTXwWObbM&amp;tbnid=vhGecfYxjE9bHM:&amp;ved=0CAUQjRw&amp;url=http://www.haber7.com/yangin/haber/916579-cerkezkoyde-korkutan-yangin&amp;ei=TR5DUb_AIYWMO5uXgYgM&amp;bvm=bv.43828540,d.ZWU&amp;psig=AFQjCNEbTxjz90BALdRlhGBA6UYmg8Zr_A&amp;ust=1363439260986801" TargetMode="External"/><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www.google.com.tr/url?sa=i&amp;rct=j&amp;q=duman+y%C3%B6nlendirme+bacas%C4%B1&amp;source=images&amp;cd=&amp;cad=rja&amp;docid=8gdbBzUCSarUqM&amp;tbnid=z8S_QgcWuHfO5M:&amp;ved=0CAUQjRw&amp;url=http://www.yapikatalogu.com/Urunler/Arama.aspx?SayfaTipi=Gelismis&amp;Query=&amp;QueryTipi=B%C3%BCt%C3%BCn+kelimeler&amp;Sehir=0&amp;UrunBilgileri=&amp;Seviye1=5&amp;Seviye2=-1&amp;Seviye3=-1&amp;Seviye4=-1&amp;PozNo=&amp;SayfaBasiKayit=10&amp;Tip=Default&amp;Gorunum=Katalog&amp;AktifSayfa=9&amp;ei=2ItEUdr0Ao2sPaiigPgJ&amp;bvm=bv.43828540,d.ZWU&amp;psig=AFQjCNHzUIaZvXmeI1gmxeuiDqFQDiDN6Q&amp;ust=1363533125923157" TargetMode="External"/><Relationship Id="rId5" Type="http://schemas.openxmlformats.org/officeDocument/2006/relationships/image" Target="../media/image6.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m.tr/url?sa=i&amp;rct=j&amp;q=yang%C4%B1n+duman%C4%B1&amp;source=images&amp;cd=&amp;cad=rja&amp;docid=KwBcV_9bk6kapM&amp;tbnid=hm4IFWkOmg18eM:&amp;ved=0CAUQjRw&amp;url=http://www.emlakkulisi.com/polat-tower-rezidans-yangindan-sonra-harabe-gibi/129465&amp;ei=f1dMUYbRDoe4O4zHgOgF&amp;bvm=bv.44158598,d.ZWU&amp;psig=AFQjCNE9yOs4LcAwwZ95RpT05b6qm8wrTA&amp;ust=1364044020335026"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W5HpqxBJCq-p3M&amp;tbnid=wlzcRXgw9W6SRM:&amp;ved=0CAUQjRw&amp;url=http://www.zaman.com.tr/dis-haberler/bangladeste-fabrikada-yangin-en-az-120-olu/2020527.html&amp;ei=0llEUbCMG4WqOpWqgaAO&amp;bvm=bv.43828540,d.ZWU&amp;psig=AFQjCNGpLXez01VMfLMXEQqEygt0a7mFhw&amp;ust=1363520103985949"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www.google.com.tr/url?sa=i&amp;rct=j&amp;q=yang%C4%B1n&amp;source=images&amp;cd=&amp;cad=rja&amp;docid=7SdWY9NHXt833M&amp;tbnid=JJvdblmoLuGPvM:&amp;ved=0CAUQjRw&amp;url=http://www.ntvmsnbc.com/id/25408482/&amp;ei=ER9DUfOuOIvVPNLagIAC&amp;bvm=bv.43828540,d.ZWU&amp;psig=AFQjCNEbTxjz90BALdRlhGBA6UYmg8Zr_A&amp;ust=1363439260986801" TargetMode="External"/><Relationship Id="rId7" Type="http://schemas.openxmlformats.org/officeDocument/2006/relationships/hyperlink" Target="http://www.google.com.tr/url?sa=i&amp;rct=j&amp;q=yang%C4%B1n+g%C3%BCvenlik+b%C3%B6lgesi&amp;source=images&amp;cd=&amp;cad=rja&amp;docid=g4WRGocMxkBS0M&amp;tbnid=kGv34CHPkOzXqM:&amp;ved=0CAUQjRw&amp;url=http://www.akdenizmanset.com/root.vol?exec=page&amp;nid=360679&amp;ei=i4xEUc79DoieO6a4gLgD&amp;bvm=bv.43828540,d.ZWU&amp;psig=AFQjCNFefH2_xSqVUta4KkVcH8DFdbs__g&amp;ust=1363533309930426"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hyperlink" Target="http://www.google.com.tr/url?sa=i&amp;rct=j&amp;q=duman+y%C3%B6nlendirme+bacas%C4%B1&amp;source=images&amp;cd=&amp;cad=rja&amp;docid=q5a3ZutCCaH_EM&amp;tbnid=seStfiyiU-Zi3M:&amp;ved=0CAUQjRw&amp;url=http://www.navi.com.tr/portfolioentry/merdiven-basinclandirma-2/&amp;ei=O4xEUYnSCo22PfDXgZgF&amp;bvm=bv.43828540,d.ZWU&amp;psig=AFQjCNHzUIaZvXmeI1gmxeuiDqFQDiDN6Q&amp;ust=1363533125923157" TargetMode="Externa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google.com.tr/url?sa=i&amp;rct=j&amp;q=yang%C4%B1n&amp;source=images&amp;cd=&amp;cad=rja&amp;docid=7SdWY9NHXt833M&amp;tbnid=JJvdblmoLuGPvM:&amp;ved=0CAUQjRw&amp;url=http://www.ntvmsnbc.com/id/25408482/&amp;ei=ER9DUfOuOIvVPNLagIAC&amp;bvm=bv.43828540,d.ZWU&amp;psig=AFQjCNEbTxjz90BALdRlhGBA6UYmg8Zr_A&amp;ust=1363439260986801"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om.tr/url?sa=i&amp;rct=j&amp;q=yang%C4%B1n+ka%C3%A7%C4%B1%C5%9F+yolu&amp;source=images&amp;cd=&amp;cad=rja&amp;docid=MzKb3GVLsel9TM&amp;tbnid=uYKvb6daFPCkRM:&amp;ved=0CAUQjRw&amp;url=http://osman.midilli.com/2008/11/10/yanginda-kacis-yollari/&amp;ei=e41EUcjrDci7O-DkgfgF&amp;bvm=bv.43828540,d.ZWU&amp;psig=AFQjCNF3jXELuxbY8jKClUE-Njg2f-yX8A&amp;ust=1363533529189573"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m.tr/url?sa=i&amp;rct=j&amp;q=yang%C4%B1n+duvar%C4%B1&amp;source=images&amp;cd=&amp;cad=rja&amp;docid=64n-twQ-ZHV0dM&amp;tbnid=cWGj6cOYBAgUGM:&amp;ved=0CAUQjRw&amp;url=http://www.ibb.gov.tr/sites/itfaiye/workarea/Pages/terminoloji.aspx&amp;ei=II9EUcnEIczTPLPYgKAI&amp;bvm=bv.43828540,d.ZWU&amp;psig=AFQjCNFhOTc9-7LYS_SJiBh3YqdNqCjdFQ&amp;ust=1363533943704819"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hyperlink" Target="http://www.google.com.tr/url?sa=i&amp;rct=j&amp;q=yang%C4%B1n+duvar%C4%B1&amp;source=images&amp;cd=&amp;docid=HIAB8nZ-cMYayM&amp;tbnid=3Xq6afcWumorbM:&amp;ved=0CAUQjRw&amp;url=http://www.kartonpiyer.gen.tr/etiket/bolme-duvar/page/2/&amp;ei=B5BEUe2wLMirO8HVgZAN&amp;bvm=bv.43828540,d.ZWU&amp;psig=AFQjCNFhOTc9-7LYS_SJiBh3YqdNqCjdFQ&amp;ust=1363533943704819" TargetMode="Externa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www.ozelguvenlikdunyasi.com/yangin-siniflari.html/yangin5"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9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www.ozelguvenlikdunyasi.com/yangin-siniflari.html/yangin6"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611560" y="915566"/>
            <a:ext cx="7920880" cy="2016224"/>
          </a:xfrm>
        </p:spPr>
        <p:txBody>
          <a:bodyPr>
            <a:noAutofit/>
          </a:bodyPr>
          <a:lstStyle/>
          <a:p>
            <a:r>
              <a:rPr lang="tr-TR" dirty="0"/>
              <a:t>YANGIN</a:t>
            </a:r>
          </a:p>
        </p:txBody>
      </p:sp>
      <p:pic>
        <p:nvPicPr>
          <p:cNvPr id="6" name="BLOGGER_PHOTO_ID_5364166413397737378" descr="http://1.bp.blogspot.com/_n0-__yewRWY/SnFY7rKnP6I/AAAAAAAAB3k/VOLTRWVGBjs/s400/yangin..jpg">
            <a:hlinkClick r:id="rId3"/>
          </p:cNvPr>
          <p:cNvPicPr>
            <a:picLocks noChangeAspect="1" noChangeArrowheads="1"/>
          </p:cNvPicPr>
          <p:nvPr/>
        </p:nvPicPr>
        <p:blipFill>
          <a:blip r:embed="rId4" cstate="print"/>
          <a:srcRect/>
          <a:stretch>
            <a:fillRect/>
          </a:stretch>
        </p:blipFill>
        <p:spPr bwMode="auto">
          <a:xfrm>
            <a:off x="4427984" y="843558"/>
            <a:ext cx="3275206" cy="2016224"/>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a:t>
            </a:fld>
            <a:endParaRPr kumimoji="0" lang="tr-TR"/>
          </a:p>
        </p:txBody>
      </p:sp>
      <p:sp>
        <p:nvSpPr>
          <p:cNvPr id="9" name="8 Dikdörtgen"/>
          <p:cNvSpPr/>
          <p:nvPr/>
        </p:nvSpPr>
        <p:spPr>
          <a:xfrm>
            <a:off x="1259632" y="1500180"/>
            <a:ext cx="6408712" cy="1477328"/>
          </a:xfrm>
          <a:prstGeom prst="rect">
            <a:avLst/>
          </a:prstGeom>
        </p:spPr>
        <p:txBody>
          <a:bodyPr wrap="square">
            <a:spAutoFit/>
          </a:bodyPr>
          <a:lstStyle/>
          <a:p>
            <a:pPr algn="just"/>
            <a:r>
              <a:rPr lang="tr-TR" dirty="0">
                <a:solidFill>
                  <a:srgbClr val="FF0000"/>
                </a:solidFill>
              </a:rPr>
              <a:t>Yangın güvenlik holleri; </a:t>
            </a:r>
            <a:r>
              <a:rPr lang="tr-TR" b="1" dirty="0"/>
              <a:t>kaçış merdivenlerine dumanın geçişinin engellenmesi, </a:t>
            </a:r>
            <a:r>
              <a:rPr lang="tr-TR" dirty="0"/>
              <a:t>söndürme ve kurtarma </a:t>
            </a:r>
            <a:r>
              <a:rPr lang="tr-TR" b="1" dirty="0"/>
              <a:t>elemanlarınca</a:t>
            </a:r>
            <a:r>
              <a:rPr lang="tr-TR" dirty="0"/>
              <a:t> kullanılması ve gerektiğinde </a:t>
            </a:r>
            <a:r>
              <a:rPr lang="tr-TR" b="1" dirty="0"/>
              <a:t>engellilerin ve yaralıların </a:t>
            </a:r>
            <a:r>
              <a:rPr lang="tr-TR" dirty="0"/>
              <a:t>bekletilmesi için yapılır</a:t>
            </a:r>
            <a:r>
              <a:rPr lang="tr-TR" dirty="0">
                <a:solidFill>
                  <a:srgbClr val="00B050"/>
                </a:solidFill>
              </a:rPr>
              <a:t>. Hollerin, kullanıcıların kaçış yolu içindeki hareketini engellemeyecek şekilde tasarlanması şarttır. </a:t>
            </a:r>
          </a:p>
        </p:txBody>
      </p:sp>
      <p:sp>
        <p:nvSpPr>
          <p:cNvPr id="10" name="9 Dikdörtgen"/>
          <p:cNvSpPr/>
          <p:nvPr/>
        </p:nvSpPr>
        <p:spPr>
          <a:xfrm>
            <a:off x="1331640" y="3357568"/>
            <a:ext cx="6336704" cy="1200329"/>
          </a:xfrm>
          <a:prstGeom prst="rect">
            <a:avLst/>
          </a:prstGeom>
        </p:spPr>
        <p:txBody>
          <a:bodyPr wrap="square">
            <a:spAutoFit/>
          </a:bodyPr>
          <a:lstStyle/>
          <a:p>
            <a:pPr algn="just"/>
            <a:r>
              <a:rPr lang="tr-TR" dirty="0">
                <a:solidFill>
                  <a:srgbClr val="7030A0"/>
                </a:solidFill>
              </a:rPr>
              <a:t>Yangın güvenlik hollerinin duvar, tavan ve tabanında hiçbir </a:t>
            </a:r>
            <a:r>
              <a:rPr lang="tr-TR" b="1" dirty="0">
                <a:solidFill>
                  <a:srgbClr val="7030A0"/>
                </a:solidFill>
              </a:rPr>
              <a:t>yanıcı malzeme kullanılamaz</a:t>
            </a:r>
            <a:r>
              <a:rPr lang="tr-TR" dirty="0">
                <a:solidFill>
                  <a:srgbClr val="7030A0"/>
                </a:solidFill>
              </a:rPr>
              <a:t> ve bu hollerin, yangına en az 120 dakika dayanıklı </a:t>
            </a:r>
            <a:r>
              <a:rPr lang="tr-TR" b="1" dirty="0">
                <a:solidFill>
                  <a:srgbClr val="FF0000"/>
                </a:solidFill>
              </a:rPr>
              <a:t>duvar</a:t>
            </a:r>
            <a:r>
              <a:rPr lang="tr-TR" dirty="0">
                <a:solidFill>
                  <a:srgbClr val="7030A0"/>
                </a:solidFill>
              </a:rPr>
              <a:t> ve en az 90 dakika dayanıklı duman sızdırmaz </a:t>
            </a:r>
            <a:r>
              <a:rPr lang="tr-TR" b="1" dirty="0">
                <a:solidFill>
                  <a:srgbClr val="FF0000"/>
                </a:solidFill>
              </a:rPr>
              <a:t>kapı</a:t>
            </a:r>
            <a:r>
              <a:rPr lang="tr-TR" dirty="0">
                <a:solidFill>
                  <a:srgbClr val="7030A0"/>
                </a:solidFill>
              </a:rPr>
              <a:t> ile diğer bölümlerden ayrılması gerekir.</a:t>
            </a:r>
          </a:p>
        </p:txBody>
      </p:sp>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8"/>
            <a:ext cx="8426896" cy="453376"/>
          </a:xfrm>
          <a:solidFill>
            <a:srgbClr val="FFFF00"/>
          </a:solidFill>
        </p:spPr>
        <p:txBody>
          <a:bodyPr>
            <a:normAutofit fontScale="90000"/>
          </a:bodyPr>
          <a:lstStyle/>
          <a:p>
            <a:r>
              <a:rPr lang="tr-TR" sz="2400" dirty="0">
                <a:solidFill>
                  <a:srgbClr val="FF0000"/>
                </a:solidFill>
              </a:rPr>
              <a:t>Yangınların sınıflandırılması ve söndürme ilkeleri (Devam)</a:t>
            </a:r>
          </a:p>
        </p:txBody>
      </p:sp>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100</a:t>
            </a:fld>
            <a:endParaRPr kumimoji="0" lang="tr-TR" dirty="0">
              <a:solidFill>
                <a:srgbClr val="00B0F0"/>
              </a:solidFill>
            </a:endParaRPr>
          </a:p>
        </p:txBody>
      </p:sp>
      <p:pic>
        <p:nvPicPr>
          <p:cNvPr id="4098" name="Picture 2"/>
          <p:cNvPicPr>
            <a:picLocks noChangeAspect="1" noChangeArrowheads="1"/>
          </p:cNvPicPr>
          <p:nvPr/>
        </p:nvPicPr>
        <p:blipFill>
          <a:blip r:embed="rId3" cstate="print"/>
          <a:srcRect/>
          <a:stretch>
            <a:fillRect/>
          </a:stretch>
        </p:blipFill>
        <p:spPr bwMode="auto">
          <a:xfrm>
            <a:off x="71406" y="928676"/>
            <a:ext cx="8897726" cy="2857520"/>
          </a:xfrm>
          <a:prstGeom prst="rect">
            <a:avLst/>
          </a:prstGeom>
          <a:noFill/>
          <a:ln w="9525">
            <a:noFill/>
            <a:miter lim="800000"/>
            <a:headEnd/>
            <a:tailEnd/>
          </a:ln>
        </p:spPr>
      </p:pic>
    </p:spTree>
    <p:extLst>
      <p:ext uri="{BB962C8B-B14F-4D97-AF65-F5344CB8AC3E}">
        <p14:creationId xmlns:p14="http://schemas.microsoft.com/office/powerpoint/2010/main" val="3169099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357158" y="857238"/>
            <a:ext cx="8315325" cy="7524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3214678" y="0"/>
            <a:ext cx="2486025" cy="476250"/>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214282" y="1743075"/>
            <a:ext cx="8458200" cy="828675"/>
          </a:xfrm>
          <a:prstGeom prst="rect">
            <a:avLst/>
          </a:prstGeom>
          <a:noFill/>
          <a:ln w="9525">
            <a:noFill/>
            <a:miter lim="800000"/>
            <a:headEnd/>
            <a:tailEnd/>
          </a:ln>
        </p:spPr>
      </p:pic>
      <p:pic>
        <p:nvPicPr>
          <p:cNvPr id="6149" name="Picture 5"/>
          <p:cNvPicPr>
            <a:picLocks noChangeAspect="1" noChangeArrowheads="1"/>
          </p:cNvPicPr>
          <p:nvPr/>
        </p:nvPicPr>
        <p:blipFill>
          <a:blip r:embed="rId5" cstate="print"/>
          <a:srcRect/>
          <a:stretch>
            <a:fillRect/>
          </a:stretch>
        </p:blipFill>
        <p:spPr bwMode="auto">
          <a:xfrm>
            <a:off x="285720" y="2714626"/>
            <a:ext cx="8458200" cy="895350"/>
          </a:xfrm>
          <a:prstGeom prst="rect">
            <a:avLst/>
          </a:prstGeom>
          <a:noFill/>
          <a:ln w="9525">
            <a:noFill/>
            <a:miter lim="800000"/>
            <a:headEnd/>
            <a:tailEnd/>
          </a:ln>
        </p:spPr>
      </p:pic>
      <p:sp>
        <p:nvSpPr>
          <p:cNvPr id="6" name="5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101</a:t>
            </a:fld>
            <a:endParaRPr kumimoji="0" lang="tr-TR">
              <a:solidFill>
                <a:srgbClr val="00B0F0"/>
              </a:solidFill>
            </a:endParaRPr>
          </a:p>
        </p:txBody>
      </p:sp>
      <p:sp>
        <p:nvSpPr>
          <p:cNvPr id="7" name="6 Dikdörtgen"/>
          <p:cNvSpPr/>
          <p:nvPr/>
        </p:nvSpPr>
        <p:spPr>
          <a:xfrm>
            <a:off x="3214678" y="0"/>
            <a:ext cx="2500330" cy="500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checkerboard(across)">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checkerboard(across)">
                                      <p:cBhvr>
                                        <p:cTn id="12"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00034" y="500048"/>
            <a:ext cx="7772400" cy="561975"/>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14282" y="1571617"/>
            <a:ext cx="8767458" cy="714381"/>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428596" y="2786064"/>
            <a:ext cx="8215370" cy="709970"/>
          </a:xfrm>
          <a:prstGeom prst="rect">
            <a:avLst/>
          </a:prstGeom>
          <a:noFill/>
          <a:ln w="9525">
            <a:noFill/>
            <a:miter lim="800000"/>
            <a:headEnd/>
            <a:tailEnd/>
          </a:ln>
        </p:spPr>
      </p:pic>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102</a:t>
            </a:fld>
            <a:endParaRPr kumimoji="0" lang="tr-TR"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checkerboard(across)">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checkerboard(across)">
                                      <p:cBhvr>
                                        <p:cTn id="12"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574510" y="1428742"/>
            <a:ext cx="8283770" cy="2928958"/>
          </a:xfrm>
          <a:solidFill>
            <a:schemeClr val="bg1"/>
          </a:solidFill>
        </p:spPr>
        <p:txBody>
          <a:bodyPr>
            <a:noAutofit/>
          </a:bodyPr>
          <a:lstStyle/>
          <a:p>
            <a:pPr marL="342900" indent="-342900" algn="just">
              <a:buSzPct val="100000"/>
              <a:buFont typeface="+mj-lt"/>
              <a:buAutoNum type="arabicParenR"/>
            </a:pPr>
            <a:r>
              <a:rPr lang="tr-TR" sz="2200" dirty="0">
                <a:solidFill>
                  <a:srgbClr val="C00000"/>
                </a:solidFill>
              </a:rPr>
              <a:t>JET YANGINI: </a:t>
            </a:r>
          </a:p>
          <a:p>
            <a:pPr algn="just"/>
            <a:r>
              <a:rPr lang="tr-TR" sz="2200" dirty="0">
                <a:solidFill>
                  <a:srgbClr val="00B050"/>
                </a:solidFill>
              </a:rPr>
              <a:t>İnce uzun alevle yanar </a:t>
            </a:r>
            <a:r>
              <a:rPr lang="tr-TR" sz="2200" dirty="0"/>
              <a:t>ve </a:t>
            </a:r>
            <a:r>
              <a:rPr lang="tr-TR" sz="2200" b="1" dirty="0"/>
              <a:t>gaz borusu kaçaklarının </a:t>
            </a:r>
            <a:r>
              <a:rPr lang="tr-TR" sz="2200" dirty="0"/>
              <a:t>tutuşmasında görülür. </a:t>
            </a:r>
          </a:p>
          <a:p>
            <a:pPr algn="just"/>
            <a:r>
              <a:rPr lang="tr-TR" sz="2200" dirty="0"/>
              <a:t>Daha çok yanıcı parlayıcı sıvıların ve gazların boru içinde belli bir basınçla nakledilmesi esnasında </a:t>
            </a:r>
            <a:r>
              <a:rPr lang="tr-TR" sz="2200" dirty="0">
                <a:solidFill>
                  <a:srgbClr val="00B050"/>
                </a:solidFill>
              </a:rPr>
              <a:t>borunun veya eklentilerinin herhangi bir yerinde basınçla çıkan sıvı yada gazın tutuşması şeklinde </a:t>
            </a:r>
            <a:r>
              <a:rPr lang="tr-TR" sz="2200" dirty="0"/>
              <a:t>gerçekleşir.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103</a:t>
            </a:fld>
            <a:endParaRPr kumimoji="0" lang="tr-TR"/>
          </a:p>
        </p:txBody>
      </p:sp>
    </p:spTree>
    <p:extLst>
      <p:ext uri="{BB962C8B-B14F-4D97-AF65-F5344CB8AC3E}">
        <p14:creationId xmlns:p14="http://schemas.microsoft.com/office/powerpoint/2010/main" val="422307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179512" y="642924"/>
            <a:ext cx="8712968" cy="4286280"/>
          </a:xfrm>
        </p:spPr>
        <p:txBody>
          <a:bodyPr>
            <a:noAutofit/>
          </a:bodyPr>
          <a:lstStyle/>
          <a:p>
            <a:pPr marL="342900" indent="-342900">
              <a:buSzPct val="100000"/>
              <a:buFont typeface="+mj-lt"/>
              <a:buAutoNum type="arabicParenR" startAt="2"/>
            </a:pPr>
            <a:r>
              <a:rPr lang="tr-TR" sz="2000" dirty="0">
                <a:solidFill>
                  <a:srgbClr val="C00000"/>
                </a:solidFill>
              </a:rPr>
              <a:t>BLEVE: </a:t>
            </a:r>
          </a:p>
          <a:p>
            <a:pPr marL="342900" indent="-342900">
              <a:buSzPct val="100000"/>
              <a:buFont typeface="+mj-lt"/>
              <a:buAutoNum type="arabicParenR" startAt="2"/>
            </a:pPr>
            <a:endParaRPr lang="tr-TR" sz="2000" dirty="0">
              <a:solidFill>
                <a:srgbClr val="C00000"/>
              </a:solidFill>
            </a:endParaRPr>
          </a:p>
          <a:p>
            <a:r>
              <a:rPr lang="tr-TR" sz="2000" dirty="0">
                <a:solidFill>
                  <a:srgbClr val="C00000"/>
                </a:solidFill>
              </a:rPr>
              <a:t>Ateş Topu  </a:t>
            </a:r>
            <a:r>
              <a:rPr lang="tr-TR" sz="2000" dirty="0"/>
              <a:t>olarak da adlandırılır. </a:t>
            </a:r>
            <a:r>
              <a:rPr lang="tr-TR" sz="2000" dirty="0">
                <a:solidFill>
                  <a:srgbClr val="00B050"/>
                </a:solidFill>
              </a:rPr>
              <a:t>Yangın ve patlamanın karışımıdır. </a:t>
            </a:r>
          </a:p>
          <a:p>
            <a:r>
              <a:rPr lang="tr-TR" sz="2000" dirty="0"/>
              <a:t>Çok kısa zamanda çok yoğun ısı açığa çıkar.</a:t>
            </a:r>
          </a:p>
          <a:p>
            <a:r>
              <a:rPr lang="tr-TR" sz="2000" dirty="0"/>
              <a:t>Olay </a:t>
            </a:r>
            <a:r>
              <a:rPr lang="tr-TR" sz="2000" dirty="0">
                <a:solidFill>
                  <a:srgbClr val="00B050"/>
                </a:solidFill>
              </a:rPr>
              <a:t>bir tank içinde sıvılaştırılmış gazın </a:t>
            </a:r>
            <a:r>
              <a:rPr lang="tr-TR" sz="2000" dirty="0"/>
              <a:t>atmosferik kaynama noktasının üstünde muhafazasında bu tank yarılır veya açılırsa tank içindeki madde gaz ve sıvı karışımı  halinde akmaya başlar, hava içinde çok hızlı genişler ve bulut oluşturur. </a:t>
            </a:r>
          </a:p>
          <a:p>
            <a:r>
              <a:rPr lang="tr-TR" sz="2000" dirty="0"/>
              <a:t>Bu buhar bulutu bir ateş kaynağına denk gelirse </a:t>
            </a:r>
            <a:r>
              <a:rPr lang="tr-TR" sz="2000" dirty="0">
                <a:solidFill>
                  <a:srgbClr val="C00000"/>
                </a:solidFill>
              </a:rPr>
              <a:t>ateş topu </a:t>
            </a:r>
            <a:r>
              <a:rPr lang="tr-TR" sz="2000" dirty="0"/>
              <a:t>oluşturur ve birkaç saniye içerisinde çok yüksek ısı açığa çıkar. </a:t>
            </a:r>
          </a:p>
          <a:p>
            <a:r>
              <a:rPr lang="tr-TR" sz="2000" dirty="0"/>
              <a:t>Böyle bir yangında </a:t>
            </a:r>
            <a:r>
              <a:rPr lang="tr-TR" sz="2000" dirty="0">
                <a:solidFill>
                  <a:srgbClr val="C00000"/>
                </a:solidFill>
              </a:rPr>
              <a:t>birkaç yüz metre  ötelerde bile derin yanıklara ve ölümlere maruz kalınabilir</a:t>
            </a:r>
            <a:r>
              <a:rPr lang="tr-TR" sz="2000" dirty="0"/>
              <a:t>.   </a:t>
            </a:r>
          </a:p>
          <a:p>
            <a:endParaRPr lang="tr-TR" sz="20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104</a:t>
            </a:fld>
            <a:endParaRPr kumimoji="0" lang="tr-TR"/>
          </a:p>
        </p:txBody>
      </p:sp>
      <p:pic>
        <p:nvPicPr>
          <p:cNvPr id="207874" name="Picture 2" descr="http://t3.gstatic.com/images?q=tbn:ANd9GcRFvrBleGlS9xtonL5wP-vK8Z9Be4ia_Q7G6TKu7Zg5ko714IleR7fK6vGopA"/>
          <p:cNvPicPr>
            <a:picLocks noChangeAspect="1" noChangeArrowheads="1"/>
          </p:cNvPicPr>
          <p:nvPr/>
        </p:nvPicPr>
        <p:blipFill>
          <a:blip r:embed="rId3" cstate="print"/>
          <a:srcRect/>
          <a:stretch>
            <a:fillRect/>
          </a:stretch>
        </p:blipFill>
        <p:spPr bwMode="auto">
          <a:xfrm>
            <a:off x="2285984" y="1"/>
            <a:ext cx="6858017" cy="1357304"/>
          </a:xfrm>
          <a:prstGeom prst="rect">
            <a:avLst/>
          </a:prstGeom>
          <a:noFill/>
        </p:spPr>
      </p:pic>
    </p:spTree>
    <p:extLst>
      <p:ext uri="{BB962C8B-B14F-4D97-AF65-F5344CB8AC3E}">
        <p14:creationId xmlns:p14="http://schemas.microsoft.com/office/powerpoint/2010/main" val="350583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571472" y="714362"/>
            <a:ext cx="8282880" cy="3667471"/>
          </a:xfrm>
        </p:spPr>
        <p:txBody>
          <a:bodyPr>
            <a:noAutofit/>
          </a:bodyPr>
          <a:lstStyle/>
          <a:p>
            <a:pPr marL="342900" indent="-342900" algn="just">
              <a:buSzPct val="100000"/>
              <a:buFont typeface="+mj-lt"/>
              <a:buAutoNum type="arabicParenR" startAt="3"/>
            </a:pPr>
            <a:r>
              <a:rPr lang="tr-TR" sz="2200" dirty="0">
                <a:solidFill>
                  <a:srgbClr val="C00000"/>
                </a:solidFill>
              </a:rPr>
              <a:t>HAVUZ TİPİ YANGIN:</a:t>
            </a:r>
          </a:p>
          <a:p>
            <a:pPr marL="342900" indent="-342900" algn="just">
              <a:buSzPct val="100000"/>
              <a:buFont typeface="+mj-lt"/>
              <a:buAutoNum type="arabicParenR" startAt="3"/>
            </a:pPr>
            <a:endParaRPr lang="tr-TR" sz="2200" dirty="0">
              <a:solidFill>
                <a:srgbClr val="C00000"/>
              </a:solidFill>
            </a:endParaRPr>
          </a:p>
          <a:p>
            <a:pPr algn="just"/>
            <a:r>
              <a:rPr lang="tr-TR" sz="2200" dirty="0">
                <a:solidFill>
                  <a:srgbClr val="00B050"/>
                </a:solidFill>
              </a:rPr>
              <a:t>Ham petrolün veya petrol esaslı yanıcıların </a:t>
            </a:r>
            <a:r>
              <a:rPr lang="tr-TR" sz="2200" dirty="0"/>
              <a:t>tanktan sızması ve tutuşmasında görülür. </a:t>
            </a:r>
          </a:p>
          <a:p>
            <a:pPr algn="just"/>
            <a:r>
              <a:rPr lang="tr-TR" sz="2200" dirty="0"/>
              <a:t>Bazen de </a:t>
            </a:r>
            <a:r>
              <a:rPr lang="tr-TR" sz="2200" dirty="0">
                <a:solidFill>
                  <a:srgbClr val="C00000"/>
                </a:solidFill>
              </a:rPr>
              <a:t>çok büyük hacimli yüzer tavanlı tankların tutuşması </a:t>
            </a:r>
            <a:r>
              <a:rPr lang="tr-TR" sz="2200" dirty="0"/>
              <a:t>bu yangın tipine örnektir. </a:t>
            </a:r>
          </a:p>
          <a:p>
            <a:pPr algn="just"/>
            <a:r>
              <a:rPr lang="tr-TR" sz="2200" dirty="0"/>
              <a:t>Aslında </a:t>
            </a:r>
            <a:r>
              <a:rPr lang="tr-TR" sz="2200" dirty="0">
                <a:solidFill>
                  <a:srgbClr val="00B050"/>
                </a:solidFill>
              </a:rPr>
              <a:t>olay tipik bir B sınıfı </a:t>
            </a:r>
            <a:r>
              <a:rPr lang="tr-TR" sz="2200" dirty="0"/>
              <a:t>yangındır. </a:t>
            </a:r>
          </a:p>
          <a:p>
            <a:pPr algn="just"/>
            <a:r>
              <a:rPr lang="tr-TR" sz="2200" dirty="0"/>
              <a:t>Ancak burada yanıcı madde çok fazladır ve </a:t>
            </a:r>
            <a:r>
              <a:rPr lang="tr-TR" sz="2200" dirty="0">
                <a:solidFill>
                  <a:srgbClr val="00B050"/>
                </a:solidFill>
              </a:rPr>
              <a:t>yangın devam ettikçe artan ısı yangının beslenmesini dolayısıyla şiddetini </a:t>
            </a:r>
            <a:r>
              <a:rPr lang="tr-TR" sz="2200" dirty="0"/>
              <a:t>arttırır.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105</a:t>
            </a:fld>
            <a:endParaRPr kumimoji="0" lang="tr-TR"/>
          </a:p>
        </p:txBody>
      </p:sp>
    </p:spTree>
    <p:extLst>
      <p:ext uri="{BB962C8B-B14F-4D97-AF65-F5344CB8AC3E}">
        <p14:creationId xmlns:p14="http://schemas.microsoft.com/office/powerpoint/2010/main" val="422307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Yangınların sınıflandırılması ve söndürme ilkeleri </a:t>
            </a:r>
            <a:r>
              <a:rPr lang="tr-TR" sz="2400" dirty="0">
                <a:solidFill>
                  <a:srgbClr val="C00000"/>
                </a:solidFill>
              </a:rPr>
              <a:t>(Devam)</a:t>
            </a:r>
            <a:endParaRPr lang="tr-TR" sz="2400" dirty="0">
              <a:solidFill>
                <a:srgbClr val="0070C0"/>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15" y="1319560"/>
            <a:ext cx="7870825" cy="370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106</a:t>
            </a:fld>
            <a:endParaRPr kumimoji="0" lang="tr-TR"/>
          </a:p>
        </p:txBody>
      </p:sp>
    </p:spTree>
    <p:extLst>
      <p:ext uri="{BB962C8B-B14F-4D97-AF65-F5344CB8AC3E}">
        <p14:creationId xmlns:p14="http://schemas.microsoft.com/office/powerpoint/2010/main" val="31690999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190500" y="2009792"/>
            <a:ext cx="8763000" cy="29908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85720" y="0"/>
            <a:ext cx="8562975" cy="1600200"/>
          </a:xfrm>
          <a:prstGeom prst="rect">
            <a:avLst/>
          </a:prstGeom>
          <a:noFill/>
          <a:ln w="9525">
            <a:noFill/>
            <a:miter lim="800000"/>
            <a:headEnd/>
            <a:tailEnd/>
          </a:ln>
        </p:spPr>
      </p:pic>
      <p:sp>
        <p:nvSpPr>
          <p:cNvPr id="7" name="6 Dikdörtgen"/>
          <p:cNvSpPr/>
          <p:nvPr/>
        </p:nvSpPr>
        <p:spPr>
          <a:xfrm>
            <a:off x="4705784" y="3000378"/>
            <a:ext cx="4071966" cy="21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7 Dikdörtgen"/>
          <p:cNvSpPr/>
          <p:nvPr/>
        </p:nvSpPr>
        <p:spPr>
          <a:xfrm>
            <a:off x="4685002" y="3320444"/>
            <a:ext cx="4071966" cy="216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8 Dikdörtgen"/>
          <p:cNvSpPr/>
          <p:nvPr/>
        </p:nvSpPr>
        <p:spPr>
          <a:xfrm>
            <a:off x="4685002" y="3691499"/>
            <a:ext cx="4071966" cy="216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9 Dikdörtgen"/>
          <p:cNvSpPr/>
          <p:nvPr/>
        </p:nvSpPr>
        <p:spPr>
          <a:xfrm>
            <a:off x="4685002" y="4143386"/>
            <a:ext cx="4071966" cy="216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11 Oval"/>
          <p:cNvSpPr/>
          <p:nvPr/>
        </p:nvSpPr>
        <p:spPr>
          <a:xfrm>
            <a:off x="2143108" y="2500312"/>
            <a:ext cx="3429024" cy="28575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10 Slayt Numarası Yer Tutucusu"/>
          <p:cNvSpPr>
            <a:spLocks noGrp="1"/>
          </p:cNvSpPr>
          <p:nvPr>
            <p:ph type="sldNum" sz="quarter" idx="4294967295"/>
          </p:nvPr>
        </p:nvSpPr>
        <p:spPr>
          <a:xfrm>
            <a:off x="8024842" y="4857766"/>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107</a:t>
            </a:fld>
            <a:endParaRPr kumimoji="0" lang="tr-TR">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söndürme cihazları ve sistemleri</a:t>
            </a: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499" y="1367386"/>
            <a:ext cx="6210845" cy="365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108</a:t>
            </a:fld>
            <a:endParaRPr kumimoji="0" lang="tr-TR"/>
          </a:p>
        </p:txBody>
      </p:sp>
    </p:spTree>
    <p:extLst>
      <p:ext uri="{BB962C8B-B14F-4D97-AF65-F5344CB8AC3E}">
        <p14:creationId xmlns:p14="http://schemas.microsoft.com/office/powerpoint/2010/main" val="3976308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r>
              <a:rPr lang="tr-TR" sz="2100" dirty="0"/>
              <a:t>Su, </a:t>
            </a:r>
          </a:p>
          <a:p>
            <a:r>
              <a:rPr lang="tr-TR" sz="2100" dirty="0"/>
              <a:t>Kuru Kimyevi Toz (KKT), </a:t>
            </a:r>
          </a:p>
          <a:p>
            <a:r>
              <a:rPr lang="tr-TR" sz="2100" dirty="0"/>
              <a:t>Karbondioksit (CO</a:t>
            </a:r>
            <a:r>
              <a:rPr lang="tr-TR" sz="2100" baseline="-25000" dirty="0"/>
              <a:t>2</a:t>
            </a:r>
            <a:r>
              <a:rPr lang="tr-TR" sz="2100" dirty="0"/>
              <a:t>), </a:t>
            </a:r>
          </a:p>
          <a:p>
            <a:r>
              <a:rPr lang="tr-TR" sz="2100" dirty="0"/>
              <a:t>Köpük, diğer söndürücü gazlar, </a:t>
            </a:r>
          </a:p>
          <a:p>
            <a:r>
              <a:rPr lang="tr-TR" sz="2100" dirty="0"/>
              <a:t>Malzemeleri yangın üzerine sevk etmeye yarayan  </a:t>
            </a:r>
            <a:r>
              <a:rPr lang="tr-TR" sz="2100" dirty="0" err="1"/>
              <a:t>Arazöz</a:t>
            </a:r>
            <a:r>
              <a:rPr lang="tr-TR" sz="2100" dirty="0"/>
              <a:t>, </a:t>
            </a:r>
          </a:p>
          <a:p>
            <a:r>
              <a:rPr lang="tr-TR" sz="2100" dirty="0"/>
              <a:t>Yangın </a:t>
            </a:r>
            <a:r>
              <a:rPr lang="tr-TR" sz="2100" dirty="0" err="1"/>
              <a:t>hidrantları</a:t>
            </a:r>
            <a:r>
              <a:rPr lang="tr-TR" sz="2100" dirty="0"/>
              <a:t>, </a:t>
            </a:r>
          </a:p>
          <a:p>
            <a:r>
              <a:rPr lang="tr-TR" sz="2100" dirty="0"/>
              <a:t>Yangın söndürme tüpleri ile;</a:t>
            </a:r>
          </a:p>
          <a:p>
            <a:r>
              <a:rPr lang="tr-TR" sz="2100" dirty="0"/>
              <a:t>Özel olarak yapılmış sabit yangın söndürme sistemlerinin tamamı.</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109</a:t>
            </a:fld>
            <a:endParaRPr kumimoji="0" lang="tr-TR"/>
          </a:p>
        </p:txBody>
      </p:sp>
      <p:sp>
        <p:nvSpPr>
          <p:cNvPr id="7" name="6 Dikdörtgen"/>
          <p:cNvSpPr/>
          <p:nvPr/>
        </p:nvSpPr>
        <p:spPr>
          <a:xfrm>
            <a:off x="357158" y="71420"/>
            <a:ext cx="8501122" cy="1107996"/>
          </a:xfrm>
          <a:prstGeom prst="rect">
            <a:avLst/>
          </a:prstGeom>
        </p:spPr>
        <p:txBody>
          <a:bodyPr wrap="square">
            <a:spAutoFit/>
          </a:bodyPr>
          <a:lstStyle/>
          <a:p>
            <a:pPr algn="just"/>
            <a:r>
              <a:rPr lang="tr-TR" sz="2200" dirty="0">
                <a:solidFill>
                  <a:srgbClr val="C00000"/>
                </a:solidFill>
              </a:rPr>
              <a:t>Yangına müdahale araçları: </a:t>
            </a:r>
            <a:r>
              <a:rPr lang="tr-TR" sz="2200" dirty="0"/>
              <a:t>Herhangi </a:t>
            </a:r>
            <a:r>
              <a:rPr lang="tr-TR" sz="2200" dirty="0">
                <a:solidFill>
                  <a:srgbClr val="00B050"/>
                </a:solidFill>
              </a:rPr>
              <a:t>bir yangını kontrol altına alma veya söndürme amacıyla kullanılan her türlü malzeme, araç ve gereçlerdir. </a:t>
            </a:r>
          </a:p>
        </p:txBody>
      </p:sp>
    </p:spTree>
    <p:extLst>
      <p:ext uri="{BB962C8B-B14F-4D97-AF65-F5344CB8AC3E}">
        <p14:creationId xmlns:p14="http://schemas.microsoft.com/office/powerpoint/2010/main" val="24676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a:t>
            </a:fld>
            <a:endParaRPr kumimoji="0" lang="tr-TR"/>
          </a:p>
        </p:txBody>
      </p:sp>
      <p:sp>
        <p:nvSpPr>
          <p:cNvPr id="6" name="5 Dikdörtgen"/>
          <p:cNvSpPr/>
          <p:nvPr/>
        </p:nvSpPr>
        <p:spPr>
          <a:xfrm>
            <a:off x="214282" y="1326703"/>
            <a:ext cx="6572296" cy="3139321"/>
          </a:xfrm>
          <a:prstGeom prst="rect">
            <a:avLst/>
          </a:prstGeom>
        </p:spPr>
        <p:txBody>
          <a:bodyPr wrap="square">
            <a:spAutoFit/>
          </a:bodyPr>
          <a:lstStyle/>
          <a:p>
            <a:pPr algn="just"/>
            <a:r>
              <a:rPr lang="tr-TR" dirty="0">
                <a:latin typeface="Times New Roman" pitchFamily="18" charset="0"/>
                <a:cs typeface="Times New Roman" pitchFamily="18" charset="0"/>
              </a:rPr>
              <a:t>Yangın güvenlik hollerinin taban alanı, 3 m2;’den az, 6 m2’den fazla ve kaçış yönündeki boyutu ise 1.8 </a:t>
            </a:r>
            <a:r>
              <a:rPr lang="tr-TR" dirty="0" err="1">
                <a:latin typeface="Times New Roman" pitchFamily="18" charset="0"/>
                <a:cs typeface="Times New Roman" pitchFamily="18" charset="0"/>
              </a:rPr>
              <a:t>m’den</a:t>
            </a:r>
            <a:r>
              <a:rPr lang="tr-TR" dirty="0">
                <a:latin typeface="Times New Roman" pitchFamily="18" charset="0"/>
                <a:cs typeface="Times New Roman" pitchFamily="18" charset="0"/>
              </a:rPr>
              <a:t> az olamaz. </a:t>
            </a:r>
          </a:p>
          <a:p>
            <a:pPr algn="just"/>
            <a:r>
              <a:rPr lang="tr-TR" dirty="0">
                <a:solidFill>
                  <a:srgbClr val="00B050"/>
                </a:solidFill>
                <a:latin typeface="Times New Roman" pitchFamily="18" charset="0"/>
                <a:cs typeface="Times New Roman" pitchFamily="18" charset="0"/>
              </a:rPr>
              <a:t>Acil durum asansörü önünde yapılacak yangın güvenlik holü alanı, 6 m2’den az, 10 m2’den çok ve herhangi bir boyutu 2 </a:t>
            </a:r>
            <a:r>
              <a:rPr lang="tr-TR" dirty="0" err="1">
                <a:solidFill>
                  <a:srgbClr val="00B050"/>
                </a:solidFill>
                <a:latin typeface="Times New Roman" pitchFamily="18" charset="0"/>
                <a:cs typeface="Times New Roman" pitchFamily="18" charset="0"/>
              </a:rPr>
              <a:t>m’den</a:t>
            </a:r>
            <a:r>
              <a:rPr lang="tr-TR" dirty="0">
                <a:solidFill>
                  <a:srgbClr val="00B050"/>
                </a:solidFill>
                <a:latin typeface="Times New Roman" pitchFamily="18" charset="0"/>
                <a:cs typeface="Times New Roman" pitchFamily="18" charset="0"/>
              </a:rPr>
              <a:t> daha az olamaz. </a:t>
            </a:r>
          </a:p>
          <a:p>
            <a:pPr algn="just"/>
            <a:r>
              <a:rPr lang="tr-TR" dirty="0">
                <a:solidFill>
                  <a:srgbClr val="7030A0"/>
                </a:solidFill>
                <a:latin typeface="Times New Roman" pitchFamily="18" charset="0"/>
                <a:cs typeface="Times New Roman" pitchFamily="18" charset="0"/>
              </a:rPr>
              <a:t>Konutlar için özel durumlar hariç olmak üzere, </a:t>
            </a:r>
            <a:r>
              <a:rPr lang="tr-TR" b="1" dirty="0">
                <a:solidFill>
                  <a:srgbClr val="7030A0"/>
                </a:solidFill>
                <a:latin typeface="Times New Roman" pitchFamily="18" charset="0"/>
                <a:cs typeface="Times New Roman" pitchFamily="18" charset="0"/>
              </a:rPr>
              <a:t>asansör kapıları önünde, yüksek binalarda kaçış merdiven yuvaları ile acil durum asansörü önünde </a:t>
            </a:r>
            <a:r>
              <a:rPr lang="tr-TR" dirty="0">
                <a:solidFill>
                  <a:srgbClr val="7030A0"/>
                </a:solidFill>
                <a:latin typeface="Times New Roman" pitchFamily="18" charset="0"/>
                <a:cs typeface="Times New Roman" pitchFamily="18" charset="0"/>
              </a:rPr>
              <a:t>yangın güvenlik holü yapılır. </a:t>
            </a:r>
          </a:p>
          <a:p>
            <a:pPr algn="just"/>
            <a:r>
              <a:rPr lang="tr-TR" dirty="0">
                <a:solidFill>
                  <a:srgbClr val="C00000"/>
                </a:solidFill>
                <a:latin typeface="Times New Roman" pitchFamily="18" charset="0"/>
                <a:cs typeface="Times New Roman" pitchFamily="18" charset="0"/>
              </a:rPr>
              <a:t>Yangın güvenlik hollerinin kullanmaya uygun şekilde boş bulundurulmasından, </a:t>
            </a:r>
            <a:r>
              <a:rPr lang="tr-TR" b="1" dirty="0">
                <a:solidFill>
                  <a:srgbClr val="C00000"/>
                </a:solidFill>
                <a:latin typeface="Times New Roman" pitchFamily="18" charset="0"/>
                <a:cs typeface="Times New Roman" pitchFamily="18" charset="0"/>
              </a:rPr>
              <a:t>bina veya işyeri sahibi ve yöneticileri </a:t>
            </a:r>
            <a:r>
              <a:rPr lang="tr-TR" dirty="0">
                <a:solidFill>
                  <a:srgbClr val="C00000"/>
                </a:solidFill>
                <a:latin typeface="Times New Roman" pitchFamily="18" charset="0"/>
                <a:cs typeface="Times New Roman" pitchFamily="18" charset="0"/>
              </a:rPr>
              <a:t>sorumludur.</a:t>
            </a:r>
          </a:p>
        </p:txBody>
      </p:sp>
      <p:sp>
        <p:nvSpPr>
          <p:cNvPr id="7" name="6 Dikdörtgen"/>
          <p:cNvSpPr/>
          <p:nvPr/>
        </p:nvSpPr>
        <p:spPr>
          <a:xfrm>
            <a:off x="611560" y="771550"/>
            <a:ext cx="2153475" cy="369332"/>
          </a:xfrm>
          <a:prstGeom prst="rect">
            <a:avLst/>
          </a:prstGeom>
        </p:spPr>
        <p:txBody>
          <a:bodyPr wrap="none">
            <a:spAutoFit/>
          </a:bodyPr>
          <a:lstStyle/>
          <a:p>
            <a:r>
              <a:rPr lang="tr-TR" dirty="0">
                <a:solidFill>
                  <a:srgbClr val="C00000"/>
                </a:solidFill>
              </a:rPr>
              <a:t>Yangın güvenlik holü: </a:t>
            </a:r>
            <a:endParaRPr lang="tr-TR" dirty="0"/>
          </a:p>
        </p:txBody>
      </p:sp>
      <p:pic>
        <p:nvPicPr>
          <p:cNvPr id="8" name="Picture 4" descr="http://osman.midilli.com/wp-content/uploads/image/itfaiye.jpg"/>
          <p:cNvPicPr>
            <a:picLocks noChangeAspect="1" noChangeArrowheads="1"/>
          </p:cNvPicPr>
          <p:nvPr/>
        </p:nvPicPr>
        <p:blipFill>
          <a:blip r:embed="rId2" cstate="print"/>
          <a:srcRect/>
          <a:stretch>
            <a:fillRect/>
          </a:stretch>
        </p:blipFill>
        <p:spPr bwMode="auto">
          <a:xfrm>
            <a:off x="6762750" y="1357304"/>
            <a:ext cx="2381250" cy="32385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checkerboard(across)">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checkerboard(across)">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checkerboard(across)">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söndürme cihazları ve sistemleri </a:t>
            </a:r>
            <a:r>
              <a:rPr lang="tr-TR" sz="2400" dirty="0">
                <a:solidFill>
                  <a:srgbClr val="C00000"/>
                </a:solidFill>
              </a:rPr>
              <a:t>(Devam)</a:t>
            </a:r>
            <a:endParaRPr lang="tr-TR" sz="2400" dirty="0">
              <a:solidFill>
                <a:srgbClr val="0070C0"/>
              </a:solidFill>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1275606"/>
            <a:ext cx="428905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110</a:t>
            </a:fld>
            <a:endParaRPr kumimoji="0" lang="tr-TR"/>
          </a:p>
        </p:txBody>
      </p:sp>
    </p:spTree>
    <p:extLst>
      <p:ext uri="{BB962C8B-B14F-4D97-AF65-F5344CB8AC3E}">
        <p14:creationId xmlns:p14="http://schemas.microsoft.com/office/powerpoint/2010/main" val="22957085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500180"/>
            <a:ext cx="8282880" cy="3214710"/>
          </a:xfrm>
        </p:spPr>
        <p:txBody>
          <a:bodyPr>
            <a:noAutofit/>
          </a:bodyPr>
          <a:lstStyle/>
          <a:p>
            <a:pPr marL="342900" indent="-342900" algn="just">
              <a:buSzPct val="100000"/>
              <a:buFont typeface="+mj-lt"/>
              <a:buAutoNum type="arabicParenR"/>
            </a:pPr>
            <a:r>
              <a:rPr lang="tr-TR" sz="2600" dirty="0">
                <a:solidFill>
                  <a:srgbClr val="C00000"/>
                </a:solidFill>
              </a:rPr>
              <a:t>SU:</a:t>
            </a:r>
            <a:r>
              <a:rPr lang="tr-TR" sz="2600" dirty="0"/>
              <a:t> Yangın söndürücüler içerisinde daha </a:t>
            </a:r>
            <a:r>
              <a:rPr lang="tr-TR" sz="2600" dirty="0">
                <a:solidFill>
                  <a:srgbClr val="00B050"/>
                </a:solidFill>
              </a:rPr>
              <a:t>ucuz ve daha kolay temin </a:t>
            </a:r>
            <a:r>
              <a:rPr lang="tr-TR" sz="2600" dirty="0"/>
              <a:t>edilebilenidir. </a:t>
            </a:r>
          </a:p>
          <a:p>
            <a:pPr marL="342900" indent="-342900" algn="just">
              <a:buSzPct val="100000"/>
              <a:buFont typeface="+mj-lt"/>
              <a:buAutoNum type="arabicParenR"/>
            </a:pPr>
            <a:endParaRPr lang="tr-TR" sz="2600" dirty="0"/>
          </a:p>
          <a:p>
            <a:pPr algn="just"/>
            <a:r>
              <a:rPr lang="tr-TR" sz="2600" dirty="0"/>
              <a:t>Bir </a:t>
            </a:r>
            <a:r>
              <a:rPr lang="tr-TR" sz="2600" dirty="0">
                <a:solidFill>
                  <a:srgbClr val="00B050"/>
                </a:solidFill>
              </a:rPr>
              <a:t>yangının çevreye yayılmasını ve giderek genişlemesini önlemekte</a:t>
            </a:r>
            <a:r>
              <a:rPr lang="tr-TR" sz="2600" dirty="0"/>
              <a:t>, yangın mahalline yakın bulunan yanıcı ve patlayıcı madde depolarının </a:t>
            </a:r>
            <a:r>
              <a:rPr lang="tr-TR" sz="2600" dirty="0">
                <a:solidFill>
                  <a:srgbClr val="00B050"/>
                </a:solidFill>
              </a:rPr>
              <a:t>soğutulmasında </a:t>
            </a:r>
            <a:r>
              <a:rPr lang="tr-TR" sz="2600" dirty="0"/>
              <a:t>kullanılır. </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111</a:t>
            </a:fld>
            <a:endParaRPr kumimoji="0" lang="tr-TR"/>
          </a:p>
        </p:txBody>
      </p:sp>
      <p:pic>
        <p:nvPicPr>
          <p:cNvPr id="195586" name="Picture 2" descr="http://img.haberler.com/haber/638/ato-daki-yanginin-sogutma-calismalari-sabaha-kadar-4197638_3163_o.jpg"/>
          <p:cNvPicPr>
            <a:picLocks noChangeAspect="1" noChangeArrowheads="1"/>
          </p:cNvPicPr>
          <p:nvPr/>
        </p:nvPicPr>
        <p:blipFill>
          <a:blip r:embed="rId3" cstate="print"/>
          <a:srcRect/>
          <a:stretch>
            <a:fillRect/>
          </a:stretch>
        </p:blipFill>
        <p:spPr bwMode="auto">
          <a:xfrm>
            <a:off x="5357818" y="1"/>
            <a:ext cx="3786182" cy="1140130"/>
          </a:xfrm>
          <a:prstGeom prst="rect">
            <a:avLst/>
          </a:prstGeom>
          <a:noFill/>
        </p:spPr>
      </p:pic>
    </p:spTree>
    <p:extLst>
      <p:ext uri="{BB962C8B-B14F-4D97-AF65-F5344CB8AC3E}">
        <p14:creationId xmlns:p14="http://schemas.microsoft.com/office/powerpoint/2010/main" val="35391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checkerboard(across)">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500034" y="1428742"/>
            <a:ext cx="8394406" cy="3000396"/>
          </a:xfrm>
        </p:spPr>
        <p:txBody>
          <a:bodyPr>
            <a:noAutofit/>
          </a:bodyPr>
          <a:lstStyle/>
          <a:p>
            <a:pPr algn="just"/>
            <a:r>
              <a:rPr lang="tr-TR" sz="2200" dirty="0">
                <a:solidFill>
                  <a:srgbClr val="C00000"/>
                </a:solidFill>
              </a:rPr>
              <a:t>SU – </a:t>
            </a:r>
            <a:r>
              <a:rPr lang="tr-TR" sz="2200" dirty="0">
                <a:effectLst>
                  <a:outerShdw blurRad="38100" dist="38100" dir="2700000" algn="tl">
                    <a:srgbClr val="000000">
                      <a:alpha val="43137"/>
                    </a:srgbClr>
                  </a:outerShdw>
                </a:effectLst>
              </a:rPr>
              <a:t>AVANTAJLARI: </a:t>
            </a:r>
          </a:p>
          <a:p>
            <a:pPr lvl="1" algn="just"/>
            <a:r>
              <a:rPr lang="tr-TR" sz="2200" dirty="0"/>
              <a:t>Depolanmasının kolaylığı, </a:t>
            </a:r>
          </a:p>
          <a:p>
            <a:pPr lvl="1" algn="just"/>
            <a:r>
              <a:rPr lang="tr-TR" sz="2200" dirty="0"/>
              <a:t>Isı alma özelliğinden dolayı </a:t>
            </a:r>
            <a:r>
              <a:rPr lang="tr-TR" sz="2200" dirty="0">
                <a:solidFill>
                  <a:srgbClr val="00B050"/>
                </a:solidFill>
              </a:rPr>
              <a:t>yanıcı maddelerin ısısının kolaylıkla tutuşma sıcaklığının altına düşürmesi, </a:t>
            </a:r>
          </a:p>
          <a:p>
            <a:pPr lvl="1" algn="just"/>
            <a:r>
              <a:rPr lang="tr-TR" sz="2200" dirty="0"/>
              <a:t>Buhar haline geçerken 1.7 kere </a:t>
            </a:r>
            <a:r>
              <a:rPr lang="tr-TR" sz="2200" dirty="0">
                <a:solidFill>
                  <a:srgbClr val="00B050"/>
                </a:solidFill>
              </a:rPr>
              <a:t>genişlediğinden yangın için gerekli olan oksijenin (havanın) önünü </a:t>
            </a:r>
            <a:r>
              <a:rPr lang="tr-TR" sz="2200" b="1" dirty="0">
                <a:solidFill>
                  <a:srgbClr val="FF0000"/>
                </a:solidFill>
              </a:rPr>
              <a:t>buhar olarak kesmesi ve boğma etkisi </a:t>
            </a:r>
            <a:r>
              <a:rPr lang="tr-TR" sz="2200" dirty="0">
                <a:solidFill>
                  <a:srgbClr val="00B050"/>
                </a:solidFill>
              </a:rPr>
              <a:t>yapması, </a:t>
            </a:r>
          </a:p>
          <a:p>
            <a:pPr lvl="1" algn="just"/>
            <a:r>
              <a:rPr lang="tr-TR" sz="2200" dirty="0">
                <a:solidFill>
                  <a:srgbClr val="C00000"/>
                </a:solidFill>
              </a:rPr>
              <a:t>Yanabilen cisimleri ıslatarak</a:t>
            </a:r>
            <a:r>
              <a:rPr lang="tr-TR" sz="2200" dirty="0"/>
              <a:t>, </a:t>
            </a:r>
            <a:r>
              <a:rPr lang="tr-TR" sz="2200" dirty="0">
                <a:solidFill>
                  <a:srgbClr val="00B050"/>
                </a:solidFill>
              </a:rPr>
              <a:t>tutuşma ısılarının altında kalmasını sağlaması.</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112</a:t>
            </a:fld>
            <a:endParaRPr kumimoji="0" lang="tr-TR"/>
          </a:p>
        </p:txBody>
      </p:sp>
      <p:pic>
        <p:nvPicPr>
          <p:cNvPr id="370690" name="Picture 2" descr="http://www.gazetegercek.com/resim/09/08/kazdaglarindaki-yanginda-sogutma-calismalari-basladi-2.jpg"/>
          <p:cNvPicPr>
            <a:picLocks noChangeAspect="1" noChangeArrowheads="1"/>
          </p:cNvPicPr>
          <p:nvPr/>
        </p:nvPicPr>
        <p:blipFill>
          <a:blip r:embed="rId3" cstate="print"/>
          <a:srcRect/>
          <a:stretch>
            <a:fillRect/>
          </a:stretch>
        </p:blipFill>
        <p:spPr bwMode="auto">
          <a:xfrm>
            <a:off x="6453234" y="-18"/>
            <a:ext cx="2690798" cy="2018099"/>
          </a:xfrm>
          <a:prstGeom prst="rect">
            <a:avLst/>
          </a:prstGeom>
          <a:noFill/>
        </p:spPr>
      </p:pic>
    </p:spTree>
    <p:extLst>
      <p:ext uri="{BB962C8B-B14F-4D97-AF65-F5344CB8AC3E}">
        <p14:creationId xmlns:p14="http://schemas.microsoft.com/office/powerpoint/2010/main" val="35391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r>
              <a:rPr lang="tr-TR" sz="2200" dirty="0">
                <a:solidFill>
                  <a:srgbClr val="C00000"/>
                </a:solidFill>
              </a:rPr>
              <a:t>SU – </a:t>
            </a:r>
            <a:r>
              <a:rPr lang="tr-TR" sz="2200" dirty="0">
                <a:effectLst>
                  <a:outerShdw blurRad="38100" dist="38100" dir="2700000" algn="tl">
                    <a:srgbClr val="000000">
                      <a:alpha val="43137"/>
                    </a:srgbClr>
                  </a:outerShdw>
                </a:effectLst>
              </a:rPr>
              <a:t>DEZAVANTAJLARI:</a:t>
            </a:r>
          </a:p>
          <a:p>
            <a:pPr lvl="1"/>
            <a:r>
              <a:rPr lang="tr-TR" sz="2200" dirty="0">
                <a:solidFill>
                  <a:srgbClr val="00B050"/>
                </a:solidFill>
              </a:rPr>
              <a:t>Elektrik akımını iletmesi, </a:t>
            </a:r>
          </a:p>
          <a:p>
            <a:pPr lvl="1"/>
            <a:r>
              <a:rPr lang="tr-TR" sz="2200" dirty="0"/>
              <a:t>Bazı kimyasal maddelerle (</a:t>
            </a:r>
            <a:r>
              <a:rPr lang="tr-TR" sz="2200" dirty="0" err="1"/>
              <a:t>Na</a:t>
            </a:r>
            <a:r>
              <a:rPr lang="tr-TR" sz="2200" dirty="0"/>
              <a:t>, Mg) </a:t>
            </a:r>
            <a:r>
              <a:rPr lang="tr-TR" sz="2200" dirty="0">
                <a:solidFill>
                  <a:srgbClr val="00B050"/>
                </a:solidFill>
              </a:rPr>
              <a:t>reaksiyona girerek H</a:t>
            </a:r>
            <a:r>
              <a:rPr lang="tr-TR" sz="2200" baseline="-25000" dirty="0">
                <a:solidFill>
                  <a:srgbClr val="00B050"/>
                </a:solidFill>
              </a:rPr>
              <a:t>2</a:t>
            </a:r>
            <a:r>
              <a:rPr lang="tr-TR" sz="2200" dirty="0">
                <a:solidFill>
                  <a:srgbClr val="00B050"/>
                </a:solidFill>
              </a:rPr>
              <a:t> gazı</a:t>
            </a:r>
            <a:r>
              <a:rPr lang="tr-TR" sz="2200" dirty="0"/>
              <a:t> açığa çıkarması, </a:t>
            </a:r>
          </a:p>
          <a:p>
            <a:pPr lvl="1"/>
            <a:r>
              <a:rPr lang="tr-TR" sz="2200" dirty="0">
                <a:solidFill>
                  <a:srgbClr val="C00000"/>
                </a:solidFill>
              </a:rPr>
              <a:t>Yüzey gerilimi yüksek olduğundan </a:t>
            </a:r>
            <a:r>
              <a:rPr lang="tr-TR" sz="2200" dirty="0">
                <a:solidFill>
                  <a:srgbClr val="00B050"/>
                </a:solidFill>
              </a:rPr>
              <a:t>yanan maddelerin içine yavaş işlemesi.</a:t>
            </a:r>
          </a:p>
          <a:p>
            <a:endParaRPr lang="tr-TR" sz="2200" dirty="0"/>
          </a:p>
          <a:p>
            <a:pPr marL="0" indent="0">
              <a:buNone/>
            </a:pPr>
            <a:endParaRPr lang="tr-TR" sz="22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113</a:t>
            </a:fld>
            <a:endParaRPr kumimoji="0" lang="tr-TR"/>
          </a:p>
        </p:txBody>
      </p:sp>
      <p:pic>
        <p:nvPicPr>
          <p:cNvPr id="193538" name="Picture 2" descr="http://www.yalcinguran.com/wp-content/uploads/2012/01/hidrojen2.jpg"/>
          <p:cNvPicPr>
            <a:picLocks noChangeAspect="1" noChangeArrowheads="1"/>
          </p:cNvPicPr>
          <p:nvPr/>
        </p:nvPicPr>
        <p:blipFill>
          <a:blip r:embed="rId3" cstate="print"/>
          <a:srcRect/>
          <a:stretch>
            <a:fillRect/>
          </a:stretch>
        </p:blipFill>
        <p:spPr bwMode="auto">
          <a:xfrm>
            <a:off x="7072330" y="0"/>
            <a:ext cx="1895465" cy="1537011"/>
          </a:xfrm>
          <a:prstGeom prst="rect">
            <a:avLst/>
          </a:prstGeom>
          <a:noFill/>
        </p:spPr>
      </p:pic>
    </p:spTree>
    <p:extLst>
      <p:ext uri="{BB962C8B-B14F-4D97-AF65-F5344CB8AC3E}">
        <p14:creationId xmlns:p14="http://schemas.microsoft.com/office/powerpoint/2010/main" val="21658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pPr algn="just"/>
            <a:r>
              <a:rPr lang="tr-TR" sz="2200" dirty="0"/>
              <a:t>Bütün bunlara karşın </a:t>
            </a:r>
            <a:r>
              <a:rPr lang="tr-TR" sz="2200" dirty="0">
                <a:solidFill>
                  <a:srgbClr val="00B050"/>
                </a:solidFill>
              </a:rPr>
              <a:t>sıvı yakıt yangınlarında</a:t>
            </a:r>
            <a:r>
              <a:rPr lang="tr-TR" sz="2200" dirty="0"/>
              <a:t>; </a:t>
            </a:r>
            <a:r>
              <a:rPr lang="tr-TR" sz="2200" dirty="0">
                <a:solidFill>
                  <a:srgbClr val="FF0000"/>
                </a:solidFill>
              </a:rPr>
              <a:t>sis</a:t>
            </a:r>
            <a:r>
              <a:rPr lang="tr-TR" sz="2200" dirty="0"/>
              <a:t> halinde verilerek yakıtı alevlenme noktasının altına kadar </a:t>
            </a:r>
            <a:r>
              <a:rPr lang="tr-TR" sz="2200" dirty="0">
                <a:solidFill>
                  <a:srgbClr val="FF0000"/>
                </a:solidFill>
              </a:rPr>
              <a:t>soğutmak</a:t>
            </a:r>
            <a:r>
              <a:rPr lang="tr-TR" sz="2200" dirty="0"/>
              <a:t> suretiyle </a:t>
            </a:r>
            <a:r>
              <a:rPr lang="tr-TR" sz="2200" dirty="0">
                <a:solidFill>
                  <a:srgbClr val="00B050"/>
                </a:solidFill>
              </a:rPr>
              <a:t>yangının söndürülmesinde, </a:t>
            </a:r>
          </a:p>
          <a:p>
            <a:pPr algn="just"/>
            <a:r>
              <a:rPr lang="tr-TR" sz="2200" dirty="0"/>
              <a:t>Aşırı derecede ısıya maruz kalmış </a:t>
            </a:r>
            <a:r>
              <a:rPr lang="tr-TR" sz="2200" dirty="0">
                <a:solidFill>
                  <a:srgbClr val="00B050"/>
                </a:solidFill>
              </a:rPr>
              <a:t>teçhizatı ve özellikle tankları soğutarak</a:t>
            </a:r>
            <a:r>
              <a:rPr lang="tr-TR" sz="2200" dirty="0"/>
              <a:t>, </a:t>
            </a:r>
            <a:r>
              <a:rPr lang="tr-TR" sz="2200" dirty="0">
                <a:solidFill>
                  <a:srgbClr val="C00000"/>
                </a:solidFill>
              </a:rPr>
              <a:t>yırtılma ve yarılmalarının önlenmesinde</a:t>
            </a:r>
            <a:r>
              <a:rPr lang="tr-TR" sz="2200" dirty="0"/>
              <a:t>, </a:t>
            </a:r>
          </a:p>
          <a:p>
            <a:pPr algn="just"/>
            <a:r>
              <a:rPr lang="tr-TR" sz="2200" dirty="0"/>
              <a:t>Yangın söndürme ekiplerini </a:t>
            </a:r>
            <a:r>
              <a:rPr lang="tr-TR" sz="2200" dirty="0">
                <a:solidFill>
                  <a:srgbClr val="00B050"/>
                </a:solidFill>
              </a:rPr>
              <a:t>doğrudan ve </a:t>
            </a:r>
            <a:r>
              <a:rPr lang="tr-TR" sz="2200" dirty="0" err="1">
                <a:solidFill>
                  <a:srgbClr val="00B050"/>
                </a:solidFill>
              </a:rPr>
              <a:t>radyant</a:t>
            </a:r>
            <a:r>
              <a:rPr lang="tr-TR" sz="2200" dirty="0">
                <a:solidFill>
                  <a:srgbClr val="00B050"/>
                </a:solidFill>
              </a:rPr>
              <a:t> ısı etkisinden korumak amacıyla</a:t>
            </a:r>
            <a:r>
              <a:rPr lang="tr-TR" sz="2200" dirty="0">
                <a:solidFill>
                  <a:schemeClr val="accent4"/>
                </a:solidFill>
              </a:rPr>
              <a:t> </a:t>
            </a:r>
            <a:r>
              <a:rPr lang="tr-TR" sz="2200" u="sng" dirty="0">
                <a:solidFill>
                  <a:schemeClr val="accent4"/>
                </a:solidFill>
              </a:rPr>
              <a:t>SU</a:t>
            </a:r>
            <a:r>
              <a:rPr lang="tr-TR" sz="2200" dirty="0">
                <a:solidFill>
                  <a:schemeClr val="accent4"/>
                </a:solidFill>
              </a:rPr>
              <a:t> </a:t>
            </a:r>
            <a:r>
              <a:rPr lang="tr-TR" sz="2200" dirty="0"/>
              <a:t>kullanılır.</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114</a:t>
            </a:fld>
            <a:endParaRPr kumimoji="0" lang="tr-TR"/>
          </a:p>
        </p:txBody>
      </p:sp>
    </p:spTree>
    <p:extLst>
      <p:ext uri="{BB962C8B-B14F-4D97-AF65-F5344CB8AC3E}">
        <p14:creationId xmlns:p14="http://schemas.microsoft.com/office/powerpoint/2010/main" val="382409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pPr marL="342900" indent="-342900" algn="just">
              <a:buSzPct val="100000"/>
              <a:buFont typeface="+mj-lt"/>
              <a:buAutoNum type="arabicParenR" startAt="2"/>
            </a:pPr>
            <a:r>
              <a:rPr lang="tr-TR" sz="2200" dirty="0">
                <a:solidFill>
                  <a:srgbClr val="C00000"/>
                </a:solidFill>
              </a:rPr>
              <a:t>Kuru kimyasal tozlu söndürme cihazları (KKT):</a:t>
            </a:r>
          </a:p>
          <a:p>
            <a:pPr algn="just"/>
            <a:r>
              <a:rPr lang="tr-TR" sz="2200" dirty="0"/>
              <a:t>Temel söndürme maddesi </a:t>
            </a:r>
            <a:r>
              <a:rPr lang="tr-TR" sz="2200" dirty="0" err="1">
                <a:solidFill>
                  <a:srgbClr val="00B050"/>
                </a:solidFill>
              </a:rPr>
              <a:t>amonyumfosfat</a:t>
            </a:r>
            <a:r>
              <a:rPr lang="tr-TR" sz="2200" dirty="0" err="1"/>
              <a:t>tır</a:t>
            </a:r>
            <a:r>
              <a:rPr lang="tr-TR" sz="2200" dirty="0"/>
              <a:t>. </a:t>
            </a:r>
          </a:p>
          <a:p>
            <a:pPr algn="just"/>
            <a:r>
              <a:rPr lang="tr-TR" sz="2200" dirty="0">
                <a:solidFill>
                  <a:schemeClr val="accent4"/>
                </a:solidFill>
              </a:rPr>
              <a:t>B ve C </a:t>
            </a:r>
            <a:r>
              <a:rPr lang="tr-TR" sz="2200" dirty="0"/>
              <a:t>sınıfı yangınlarda olduğu kadar </a:t>
            </a:r>
            <a:r>
              <a:rPr lang="tr-TR" sz="2200" dirty="0">
                <a:solidFill>
                  <a:srgbClr val="00B050"/>
                </a:solidFill>
              </a:rPr>
              <a:t>A sınıfı </a:t>
            </a:r>
            <a:r>
              <a:rPr lang="tr-TR" sz="2200" dirty="0"/>
              <a:t>yangınlarda da etkilidir. </a:t>
            </a:r>
          </a:p>
          <a:p>
            <a:pPr algn="just"/>
            <a:r>
              <a:rPr lang="tr-TR" sz="2200" dirty="0"/>
              <a:t>Yangın sırasında sıcak yüzeyle karşılaşınca </a:t>
            </a:r>
            <a:r>
              <a:rPr lang="tr-TR" sz="2200" dirty="0">
                <a:solidFill>
                  <a:srgbClr val="00B050"/>
                </a:solidFill>
              </a:rPr>
              <a:t>erir ve yapışkan hale gelerek </a:t>
            </a:r>
            <a:r>
              <a:rPr lang="tr-TR" sz="2200" dirty="0">
                <a:solidFill>
                  <a:srgbClr val="C00000"/>
                </a:solidFill>
              </a:rPr>
              <a:t>yanıcı maddenin üzerine yapışır</a:t>
            </a:r>
            <a:r>
              <a:rPr lang="tr-TR" sz="2200" dirty="0"/>
              <a:t>. </a:t>
            </a:r>
          </a:p>
          <a:p>
            <a:pPr algn="just"/>
            <a:r>
              <a:rPr lang="tr-TR" sz="2200" dirty="0"/>
              <a:t>Bu tabaka </a:t>
            </a:r>
            <a:r>
              <a:rPr lang="tr-TR" sz="2200" dirty="0">
                <a:solidFill>
                  <a:srgbClr val="00B050"/>
                </a:solidFill>
              </a:rPr>
              <a:t>yanıcı maddenin hava ile temasını keser</a:t>
            </a:r>
            <a:r>
              <a:rPr lang="tr-TR" sz="2200" dirty="0"/>
              <a:t>, oksijenin yanma zincirine katılmasını engelleyerek söndürmeyi gerçekleştirir. </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115</a:t>
            </a:fld>
            <a:endParaRPr kumimoji="0" lang="tr-TR"/>
          </a:p>
        </p:txBody>
      </p:sp>
      <p:pic>
        <p:nvPicPr>
          <p:cNvPr id="189442" name="Picture 2" descr="http://www.firmasayfasi.com/resimler/urun/large/6-kg-abc-kuru-kimyevi-tozlu-yangin-sondurme-cihazi-5uldf-49574.jpg"/>
          <p:cNvPicPr>
            <a:picLocks noChangeAspect="1" noChangeArrowheads="1"/>
          </p:cNvPicPr>
          <p:nvPr/>
        </p:nvPicPr>
        <p:blipFill>
          <a:blip r:embed="rId3" cstate="print"/>
          <a:srcRect/>
          <a:stretch>
            <a:fillRect/>
          </a:stretch>
        </p:blipFill>
        <p:spPr bwMode="auto">
          <a:xfrm>
            <a:off x="7072298" y="0"/>
            <a:ext cx="2071702" cy="1745315"/>
          </a:xfrm>
          <a:prstGeom prst="rect">
            <a:avLst/>
          </a:prstGeom>
          <a:noFill/>
        </p:spPr>
      </p:pic>
    </p:spTree>
    <p:extLst>
      <p:ext uri="{BB962C8B-B14F-4D97-AF65-F5344CB8AC3E}">
        <p14:creationId xmlns:p14="http://schemas.microsoft.com/office/powerpoint/2010/main" val="382929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checkerboard(across)">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131590"/>
            <a:ext cx="8282880" cy="3667471"/>
          </a:xfrm>
        </p:spPr>
        <p:txBody>
          <a:bodyPr>
            <a:noAutofit/>
          </a:bodyPr>
          <a:lstStyle/>
          <a:p>
            <a:pPr algn="just"/>
            <a:r>
              <a:rPr lang="tr-TR" sz="2200" dirty="0"/>
              <a:t>Püskürtme sırasında </a:t>
            </a:r>
            <a:r>
              <a:rPr lang="tr-TR" sz="2200" dirty="0">
                <a:solidFill>
                  <a:srgbClr val="00B050"/>
                </a:solidFill>
              </a:rPr>
              <a:t>görüşü bozduğu, </a:t>
            </a:r>
            <a:endParaRPr lang="en-US" sz="2200" dirty="0">
              <a:solidFill>
                <a:srgbClr val="00B050"/>
              </a:solidFill>
            </a:endParaRPr>
          </a:p>
          <a:p>
            <a:pPr algn="just">
              <a:buNone/>
            </a:pPr>
            <a:r>
              <a:rPr lang="en-US" sz="2200" dirty="0">
                <a:solidFill>
                  <a:srgbClr val="00B050"/>
                </a:solidFill>
              </a:rPr>
              <a:t>	</a:t>
            </a:r>
            <a:r>
              <a:rPr lang="tr-TR" sz="2200" dirty="0">
                <a:solidFill>
                  <a:srgbClr val="00B050"/>
                </a:solidFill>
              </a:rPr>
              <a:t>nefes almayı zorlaştırdığı, </a:t>
            </a:r>
            <a:endParaRPr lang="en-US" sz="2200" dirty="0">
              <a:solidFill>
                <a:srgbClr val="00B050"/>
              </a:solidFill>
            </a:endParaRPr>
          </a:p>
          <a:p>
            <a:pPr algn="just">
              <a:buNone/>
            </a:pPr>
            <a:r>
              <a:rPr lang="en-US" sz="2200" dirty="0">
                <a:solidFill>
                  <a:srgbClr val="00B050"/>
                </a:solidFill>
              </a:rPr>
              <a:t>	</a:t>
            </a:r>
            <a:r>
              <a:rPr lang="tr-TR" sz="2200" dirty="0">
                <a:solidFill>
                  <a:srgbClr val="00B050"/>
                </a:solidFill>
              </a:rPr>
              <a:t>yanıcı madde dağıldığında sıcak korun yeniden tutuşabileceği,</a:t>
            </a:r>
            <a:endParaRPr lang="en-US" sz="2200" dirty="0">
              <a:solidFill>
                <a:srgbClr val="00B050"/>
              </a:solidFill>
            </a:endParaRPr>
          </a:p>
          <a:p>
            <a:pPr algn="just">
              <a:buNone/>
            </a:pPr>
            <a:r>
              <a:rPr lang="en-US" sz="2200" dirty="0">
                <a:solidFill>
                  <a:srgbClr val="00B050"/>
                </a:solidFill>
              </a:rPr>
              <a:t>	</a:t>
            </a:r>
            <a:r>
              <a:rPr lang="tr-TR" sz="2200" dirty="0">
                <a:solidFill>
                  <a:srgbClr val="00B050"/>
                </a:solidFill>
              </a:rPr>
              <a:t> elektrik yangınlarında etkili olurken, elektrik bağlantı ve nakil hatlarına zarar verdiği </a:t>
            </a:r>
            <a:r>
              <a:rPr lang="tr-TR" sz="2200" dirty="0"/>
              <a:t>göz önünde tutulmalıdır.</a:t>
            </a:r>
            <a:endParaRPr lang="en-US" sz="2200" dirty="0"/>
          </a:p>
          <a:p>
            <a:pPr algn="just"/>
            <a:r>
              <a:rPr lang="tr-TR" sz="2200" b="1" dirty="0">
                <a:solidFill>
                  <a:srgbClr val="00B050"/>
                </a:solidFill>
              </a:rPr>
              <a:t>Etkin söndürme gücü</a:t>
            </a:r>
            <a:r>
              <a:rPr lang="tr-TR" sz="2200" dirty="0">
                <a:solidFill>
                  <a:srgbClr val="00B050"/>
                </a:solidFill>
              </a:rPr>
              <a:t>, geniş kullanım alanı, kolay kullanım, emniyetli aksesuarlarla donatılmış olması ve rahat taşınması </a:t>
            </a:r>
            <a:r>
              <a:rPr lang="tr-TR" sz="2200" dirty="0"/>
              <a:t>Kuru Kimyevi Tozlu söndürme cihazlarının tercih edilme sebepleridir. </a:t>
            </a:r>
          </a:p>
          <a:p>
            <a:pPr algn="just"/>
            <a:r>
              <a:rPr lang="tr-TR" sz="2200" dirty="0"/>
              <a:t>Çeşitli tipleri bulunmaktadır. (1,2,6,12,25,50,ve 100 </a:t>
            </a:r>
            <a:r>
              <a:rPr lang="tr-TR" sz="2200" dirty="0" err="1"/>
              <a:t>kg’lık</a:t>
            </a:r>
            <a:r>
              <a:rPr lang="tr-TR" sz="2200" dirty="0"/>
              <a:t>)</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116</a:t>
            </a:fld>
            <a:endParaRPr kumimoji="0" lang="tr-TR"/>
          </a:p>
        </p:txBody>
      </p:sp>
      <p:pic>
        <p:nvPicPr>
          <p:cNvPr id="187393" name="Picture 1"/>
          <p:cNvPicPr>
            <a:picLocks noChangeAspect="1" noChangeArrowheads="1"/>
          </p:cNvPicPr>
          <p:nvPr/>
        </p:nvPicPr>
        <p:blipFill>
          <a:blip r:embed="rId3" cstate="print"/>
          <a:srcRect/>
          <a:stretch>
            <a:fillRect/>
          </a:stretch>
        </p:blipFill>
        <p:spPr bwMode="auto">
          <a:xfrm>
            <a:off x="4686300" y="-71456"/>
            <a:ext cx="4457700" cy="1333499"/>
          </a:xfrm>
          <a:prstGeom prst="rect">
            <a:avLst/>
          </a:prstGeom>
          <a:noFill/>
          <a:ln w="9525">
            <a:noFill/>
            <a:miter lim="800000"/>
            <a:headEnd/>
            <a:tailEnd/>
          </a:ln>
        </p:spPr>
      </p:pic>
    </p:spTree>
    <p:extLst>
      <p:ext uri="{BB962C8B-B14F-4D97-AF65-F5344CB8AC3E}">
        <p14:creationId xmlns:p14="http://schemas.microsoft.com/office/powerpoint/2010/main" val="382929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checkerboard(across)">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checkerboard(across)">
                                      <p:cBhvr>
                                        <p:cTn id="1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928662" y="0"/>
            <a:ext cx="6036912" cy="5143500"/>
          </a:xfrm>
          <a:prstGeom prst="rect">
            <a:avLst/>
          </a:prstGeom>
          <a:noFill/>
          <a:ln w="9525">
            <a:noFill/>
            <a:miter lim="800000"/>
            <a:headEnd/>
            <a:tailEnd/>
          </a:ln>
        </p:spPr>
      </p:pic>
      <p:sp>
        <p:nvSpPr>
          <p:cNvPr id="3" name="2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117</a:t>
            </a:fld>
            <a:endParaRPr kumimoji="0" lang="tr-TR">
              <a:solidFill>
                <a:srgbClr val="00B0F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8847379" cy="51435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928794" y="4143386"/>
            <a:ext cx="1009650" cy="523875"/>
          </a:xfrm>
          <a:prstGeom prst="rect">
            <a:avLst/>
          </a:prstGeom>
          <a:noFill/>
          <a:ln w="9525">
            <a:noFill/>
            <a:miter lim="800000"/>
            <a:headEnd/>
            <a:tailEnd/>
          </a:ln>
        </p:spPr>
      </p:pic>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118</a:t>
            </a:fld>
            <a:endParaRPr kumimoji="0" lang="tr-T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428596" y="571486"/>
            <a:ext cx="6389332" cy="4214842"/>
          </a:xfrm>
        </p:spPr>
        <p:txBody>
          <a:bodyPr>
            <a:noAutofit/>
          </a:bodyPr>
          <a:lstStyle/>
          <a:p>
            <a:pPr marL="342900" indent="-342900" algn="just">
              <a:buSzPct val="100000"/>
              <a:buFont typeface="+mj-lt"/>
              <a:buAutoNum type="arabicParenR" startAt="3"/>
            </a:pPr>
            <a:r>
              <a:rPr lang="tr-TR" sz="2200" dirty="0">
                <a:solidFill>
                  <a:srgbClr val="C00000"/>
                </a:solidFill>
              </a:rPr>
              <a:t>Karbondioksitli yangın söndürme cihazları:</a:t>
            </a:r>
          </a:p>
          <a:p>
            <a:pPr marL="342900" indent="-342900" algn="just">
              <a:buSzPct val="100000"/>
              <a:buFont typeface="+mj-lt"/>
              <a:buAutoNum type="arabicParenR" startAt="3"/>
            </a:pPr>
            <a:endParaRPr lang="tr-TR" sz="2200" dirty="0">
              <a:solidFill>
                <a:srgbClr val="C00000"/>
              </a:solidFill>
            </a:endParaRPr>
          </a:p>
          <a:p>
            <a:pPr algn="just"/>
            <a:r>
              <a:rPr lang="tr-TR" sz="2200" dirty="0"/>
              <a:t>Yangın söndürme cihazları içerisinde en çok kullanılanlardandır. </a:t>
            </a:r>
          </a:p>
          <a:p>
            <a:pPr algn="just"/>
            <a:r>
              <a:rPr lang="tr-TR" sz="2200" dirty="0"/>
              <a:t>Cihazların </a:t>
            </a:r>
            <a:r>
              <a:rPr lang="tr-TR" sz="2200" dirty="0">
                <a:solidFill>
                  <a:srgbClr val="00B050"/>
                </a:solidFill>
              </a:rPr>
              <a:t>içerisinde basınçla sıvılaştırılmış saf karbondioksit (CO</a:t>
            </a:r>
            <a:r>
              <a:rPr lang="tr-TR" sz="2200" baseline="-25000" dirty="0">
                <a:solidFill>
                  <a:srgbClr val="00B050"/>
                </a:solidFill>
              </a:rPr>
              <a:t>2</a:t>
            </a:r>
            <a:r>
              <a:rPr lang="tr-TR" sz="2200" dirty="0">
                <a:solidFill>
                  <a:srgbClr val="00B050"/>
                </a:solidFill>
              </a:rPr>
              <a:t>) gazı</a:t>
            </a:r>
            <a:r>
              <a:rPr lang="tr-TR" sz="2200" dirty="0">
                <a:solidFill>
                  <a:schemeClr val="accent4"/>
                </a:solidFill>
              </a:rPr>
              <a:t> </a:t>
            </a:r>
            <a:r>
              <a:rPr lang="tr-TR" sz="2200" dirty="0"/>
              <a:t>bulunur. </a:t>
            </a:r>
          </a:p>
          <a:p>
            <a:pPr algn="just"/>
            <a:r>
              <a:rPr lang="tr-TR" sz="2200" dirty="0"/>
              <a:t>CO</a:t>
            </a:r>
            <a:r>
              <a:rPr lang="tr-TR" sz="2200" baseline="-25000" dirty="0"/>
              <a:t>2</a:t>
            </a:r>
            <a:r>
              <a:rPr lang="tr-TR" sz="2200" dirty="0"/>
              <a:t> gazı, </a:t>
            </a:r>
            <a:r>
              <a:rPr lang="tr-TR" sz="2200" b="1" dirty="0"/>
              <a:t>yanmayan</a:t>
            </a:r>
            <a:r>
              <a:rPr lang="tr-TR" sz="2200" dirty="0"/>
              <a:t> ve bir çok madde ile </a:t>
            </a:r>
            <a:r>
              <a:rPr lang="tr-TR" sz="2200" b="1" dirty="0"/>
              <a:t>reaksiyona girmeyen </a:t>
            </a:r>
            <a:r>
              <a:rPr lang="tr-TR" sz="2200" dirty="0"/>
              <a:t>özelliğe sahip olması, havadan 1,5 kat daha ağır olması sebebiyle </a:t>
            </a:r>
            <a:r>
              <a:rPr lang="tr-TR" sz="2200" dirty="0">
                <a:solidFill>
                  <a:srgbClr val="00B050"/>
                </a:solidFill>
              </a:rPr>
              <a:t>yangın sırasında havanın yerini alarak yangını boğma etkisi göstermesi </a:t>
            </a:r>
            <a:r>
              <a:rPr lang="tr-TR" sz="2200" dirty="0"/>
              <a:t>avantajlarıdır.</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119</a:t>
            </a:fld>
            <a:endParaRPr kumimoji="0" lang="tr-TR"/>
          </a:p>
        </p:txBody>
      </p:sp>
      <p:pic>
        <p:nvPicPr>
          <p:cNvPr id="185346" name="Picture 2" descr="http://www.kiratlikimya.com/img/ysc/yeni/co25kgb.jpg"/>
          <p:cNvPicPr>
            <a:picLocks noChangeAspect="1" noChangeArrowheads="1"/>
          </p:cNvPicPr>
          <p:nvPr/>
        </p:nvPicPr>
        <p:blipFill>
          <a:blip r:embed="rId3" cstate="print"/>
          <a:srcRect/>
          <a:stretch>
            <a:fillRect/>
          </a:stretch>
        </p:blipFill>
        <p:spPr bwMode="auto">
          <a:xfrm>
            <a:off x="7066810" y="142858"/>
            <a:ext cx="2077190" cy="5000642"/>
          </a:xfrm>
          <a:prstGeom prst="rect">
            <a:avLst/>
          </a:prstGeom>
          <a:noFill/>
        </p:spPr>
      </p:pic>
    </p:spTree>
    <p:extLst>
      <p:ext uri="{BB962C8B-B14F-4D97-AF65-F5344CB8AC3E}">
        <p14:creationId xmlns:p14="http://schemas.microsoft.com/office/powerpoint/2010/main" val="382929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checkerboard(across)">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12</a:t>
            </a:fld>
            <a:endParaRPr kumimoji="0" lang="tr-TR"/>
          </a:p>
        </p:txBody>
      </p:sp>
      <p:sp>
        <p:nvSpPr>
          <p:cNvPr id="6" name="5 Dikdörtgen"/>
          <p:cNvSpPr/>
          <p:nvPr/>
        </p:nvSpPr>
        <p:spPr>
          <a:xfrm>
            <a:off x="395536" y="1419622"/>
            <a:ext cx="5904656" cy="1785104"/>
          </a:xfrm>
          <a:prstGeom prst="rect">
            <a:avLst/>
          </a:prstGeom>
        </p:spPr>
        <p:txBody>
          <a:bodyPr wrap="square">
            <a:spAutoFit/>
          </a:bodyPr>
          <a:lstStyle/>
          <a:p>
            <a:pPr algn="just"/>
            <a:r>
              <a:rPr lang="tr-TR" sz="2200" dirty="0">
                <a:solidFill>
                  <a:srgbClr val="C00000"/>
                </a:solidFill>
              </a:rPr>
              <a:t>Yangın kapısı: </a:t>
            </a:r>
            <a:r>
              <a:rPr lang="tr-TR" sz="2200" dirty="0"/>
              <a:t>Bir yapıda </a:t>
            </a:r>
            <a:r>
              <a:rPr lang="tr-TR" sz="2200" b="1" dirty="0"/>
              <a:t>kullanıcılar, hava veya nesneler</a:t>
            </a:r>
            <a:r>
              <a:rPr lang="tr-TR" sz="2200" dirty="0"/>
              <a:t> için dolaşım imkânı sağlayan, kapalı tutulduğunda </a:t>
            </a:r>
            <a:r>
              <a:rPr lang="tr-TR" sz="2200" b="1" dirty="0">
                <a:solidFill>
                  <a:schemeClr val="accent4"/>
                </a:solidFill>
              </a:rPr>
              <a:t>duman, ısı ve alev geçişine </a:t>
            </a:r>
            <a:r>
              <a:rPr lang="tr-TR" sz="2200" dirty="0">
                <a:solidFill>
                  <a:schemeClr val="accent4"/>
                </a:solidFill>
              </a:rPr>
              <a:t>belirli bir süre direnecek nitelikteki kapı, kapak veya kepenktir.</a:t>
            </a:r>
            <a:endParaRPr lang="tr-TR" sz="2200" dirty="0"/>
          </a:p>
        </p:txBody>
      </p:sp>
      <p:pic>
        <p:nvPicPr>
          <p:cNvPr id="317442" name="Picture 2" descr="http://www.areskapi.com/images/yangin_kapisi_01.jpg"/>
          <p:cNvPicPr>
            <a:picLocks noChangeAspect="1" noChangeArrowheads="1"/>
          </p:cNvPicPr>
          <p:nvPr/>
        </p:nvPicPr>
        <p:blipFill>
          <a:blip r:embed="rId3" cstate="print"/>
          <a:srcRect/>
          <a:stretch>
            <a:fillRect/>
          </a:stretch>
        </p:blipFill>
        <p:spPr bwMode="auto">
          <a:xfrm>
            <a:off x="6681922" y="1714494"/>
            <a:ext cx="2462078" cy="3143254"/>
          </a:xfrm>
          <a:prstGeom prst="rect">
            <a:avLst/>
          </a:prstGeom>
          <a:noFill/>
        </p:spPr>
      </p:pic>
      <p:pic>
        <p:nvPicPr>
          <p:cNvPr id="317444" name="Picture 4" descr="http://www.vuralsan.com/images/yangin-kapilari.jpg"/>
          <p:cNvPicPr>
            <a:picLocks noChangeAspect="1" noChangeArrowheads="1"/>
          </p:cNvPicPr>
          <p:nvPr/>
        </p:nvPicPr>
        <p:blipFill>
          <a:blip r:embed="rId4" cstate="print"/>
          <a:srcRect/>
          <a:stretch>
            <a:fillRect/>
          </a:stretch>
        </p:blipFill>
        <p:spPr bwMode="auto">
          <a:xfrm>
            <a:off x="7000892" y="0"/>
            <a:ext cx="2143108" cy="1333014"/>
          </a:xfrm>
          <a:prstGeom prst="rect">
            <a:avLst/>
          </a:prstGeom>
          <a:noFill/>
        </p:spPr>
      </p:pic>
    </p:spTree>
    <p:extLst>
      <p:ext uri="{BB962C8B-B14F-4D97-AF65-F5344CB8AC3E}">
        <p14:creationId xmlns:p14="http://schemas.microsoft.com/office/powerpoint/2010/main" val="17518579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6103580" cy="3667471"/>
          </a:xfrm>
        </p:spPr>
        <p:txBody>
          <a:bodyPr>
            <a:noAutofit/>
          </a:bodyPr>
          <a:lstStyle/>
          <a:p>
            <a:pPr algn="just"/>
            <a:r>
              <a:rPr lang="tr-TR" sz="2200" dirty="0">
                <a:solidFill>
                  <a:srgbClr val="00B050"/>
                </a:solidFill>
              </a:rPr>
              <a:t>Zehirleyici etkiye sahip olması, </a:t>
            </a:r>
            <a:r>
              <a:rPr lang="tr-TR" sz="2200" dirty="0">
                <a:solidFill>
                  <a:srgbClr val="C00000"/>
                </a:solidFill>
              </a:rPr>
              <a:t>dezavantajı</a:t>
            </a:r>
            <a:r>
              <a:rPr lang="tr-TR" sz="2200" dirty="0"/>
              <a:t> olup, </a:t>
            </a:r>
          </a:p>
          <a:p>
            <a:pPr algn="just"/>
            <a:r>
              <a:rPr lang="tr-TR" sz="2200" dirty="0">
                <a:solidFill>
                  <a:srgbClr val="C00000"/>
                </a:solidFill>
              </a:rPr>
              <a:t>İnsanların bulunduğu yerlerde kullanılmaması </a:t>
            </a:r>
            <a:r>
              <a:rPr lang="tr-TR" sz="2200" dirty="0"/>
              <a:t>önerilmektedir.</a:t>
            </a:r>
          </a:p>
          <a:p>
            <a:pPr algn="just"/>
            <a:r>
              <a:rPr lang="tr-TR" sz="2200" dirty="0">
                <a:solidFill>
                  <a:srgbClr val="00B050"/>
                </a:solidFill>
              </a:rPr>
              <a:t>Yanabilen </a:t>
            </a:r>
            <a:r>
              <a:rPr lang="tr-TR" sz="2200" b="1" dirty="0">
                <a:solidFill>
                  <a:srgbClr val="00B050"/>
                </a:solidFill>
              </a:rPr>
              <a:t>sıvı yangınları ile elektrikli malzeme </a:t>
            </a:r>
            <a:r>
              <a:rPr lang="tr-TR" sz="2200" dirty="0">
                <a:solidFill>
                  <a:srgbClr val="00B050"/>
                </a:solidFill>
              </a:rPr>
              <a:t>yangınlarında </a:t>
            </a:r>
            <a:r>
              <a:rPr lang="tr-TR" sz="2200" dirty="0"/>
              <a:t>öncelikle kullanılır.  </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120</a:t>
            </a:fld>
            <a:endParaRPr kumimoji="0" lang="tr-TR"/>
          </a:p>
        </p:txBody>
      </p:sp>
      <p:pic>
        <p:nvPicPr>
          <p:cNvPr id="7" name="Picture 2" descr="http://www.kiratlikimya.com/img/ysc/yeni/co25kgb.jpg"/>
          <p:cNvPicPr>
            <a:picLocks noChangeAspect="1" noChangeArrowheads="1"/>
          </p:cNvPicPr>
          <p:nvPr/>
        </p:nvPicPr>
        <p:blipFill>
          <a:blip r:embed="rId3" cstate="print"/>
          <a:srcRect/>
          <a:stretch>
            <a:fillRect/>
          </a:stretch>
        </p:blipFill>
        <p:spPr bwMode="auto">
          <a:xfrm>
            <a:off x="7066810" y="142858"/>
            <a:ext cx="2077190" cy="5000642"/>
          </a:xfrm>
          <a:prstGeom prst="rect">
            <a:avLst/>
          </a:prstGeom>
          <a:noFill/>
        </p:spPr>
      </p:pic>
    </p:spTree>
    <p:extLst>
      <p:ext uri="{BB962C8B-B14F-4D97-AF65-F5344CB8AC3E}">
        <p14:creationId xmlns:p14="http://schemas.microsoft.com/office/powerpoint/2010/main" val="26103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8709849" cy="5143500"/>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357422" y="4357700"/>
            <a:ext cx="1009650" cy="523875"/>
          </a:xfrm>
          <a:prstGeom prst="rect">
            <a:avLst/>
          </a:prstGeom>
          <a:noFill/>
          <a:ln w="9525">
            <a:noFill/>
            <a:miter lim="800000"/>
            <a:headEnd/>
            <a:tailEnd/>
          </a:ln>
        </p:spPr>
      </p:pic>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121</a:t>
            </a:fld>
            <a:endParaRPr kumimoji="0" lang="tr-T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pPr marL="342900" indent="-342900" algn="just">
              <a:buSzPct val="100000"/>
              <a:buFont typeface="+mj-lt"/>
              <a:buAutoNum type="arabicParenR" startAt="4"/>
            </a:pPr>
            <a:r>
              <a:rPr lang="tr-TR" sz="2200" dirty="0">
                <a:solidFill>
                  <a:srgbClr val="C00000"/>
                </a:solidFill>
              </a:rPr>
              <a:t>Köpük:</a:t>
            </a:r>
          </a:p>
          <a:p>
            <a:pPr algn="just"/>
            <a:r>
              <a:rPr lang="tr-TR" sz="2200" dirty="0"/>
              <a:t>Özellikle </a:t>
            </a:r>
            <a:r>
              <a:rPr lang="tr-TR" sz="2200" dirty="0">
                <a:solidFill>
                  <a:srgbClr val="00B050"/>
                </a:solidFill>
              </a:rPr>
              <a:t>yanabilen sıvıların yüzeyini genişçe kaplama özelliği</a:t>
            </a:r>
            <a:r>
              <a:rPr lang="tr-TR" sz="2200" dirty="0"/>
              <a:t>, köpüğün </a:t>
            </a:r>
            <a:r>
              <a:rPr lang="tr-TR" sz="2200" b="1" dirty="0"/>
              <a:t>sıvı yangınlarında </a:t>
            </a:r>
            <a:r>
              <a:rPr lang="tr-TR" sz="2200" dirty="0"/>
              <a:t>tercih edilme sebebidir. </a:t>
            </a:r>
          </a:p>
          <a:p>
            <a:pPr algn="just"/>
            <a:r>
              <a:rPr lang="tr-TR" sz="2200" dirty="0">
                <a:solidFill>
                  <a:srgbClr val="C00000"/>
                </a:solidFill>
              </a:rPr>
              <a:t>Köpük, </a:t>
            </a:r>
            <a:r>
              <a:rPr lang="tr-TR" sz="2200" dirty="0">
                <a:solidFill>
                  <a:srgbClr val="00B050"/>
                </a:solidFill>
              </a:rPr>
              <a:t>yangın yüzeyini sarar ve hava ile (oksijen) olan teması keserek</a:t>
            </a:r>
            <a:r>
              <a:rPr lang="tr-TR" sz="2200" dirty="0">
                <a:solidFill>
                  <a:schemeClr val="accent4"/>
                </a:solidFill>
              </a:rPr>
              <a:t> </a:t>
            </a:r>
            <a:r>
              <a:rPr lang="tr-TR" sz="2200" dirty="0"/>
              <a:t>tam sönme sağlanıncaya kadar kademe kademe ilerleyerek akar. </a:t>
            </a:r>
          </a:p>
          <a:p>
            <a:pPr algn="just"/>
            <a:r>
              <a:rPr lang="tr-TR" sz="2400" dirty="0"/>
              <a:t>Ayrıca yangın sırasında çeşitli sebeplerle </a:t>
            </a:r>
            <a:r>
              <a:rPr lang="tr-TR" sz="2400" dirty="0">
                <a:solidFill>
                  <a:srgbClr val="00B050"/>
                </a:solidFill>
              </a:rPr>
              <a:t>sıçrayan küçük parçalar köpükle etkisiz hale gelir.  </a:t>
            </a:r>
          </a:p>
          <a:p>
            <a:pPr algn="just"/>
            <a:endParaRPr lang="tr-TR" sz="22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122</a:t>
            </a:fld>
            <a:endParaRPr kumimoji="0" lang="tr-TR"/>
          </a:p>
        </p:txBody>
      </p:sp>
      <p:sp>
        <p:nvSpPr>
          <p:cNvPr id="181250" name="AutoShape 2" descr="data:image/jpeg;base64,/9j/4AAQSkZJRgABAQAAAQABAAD/2wCEAAkGBhQSERQUEhQWFBQWFBQVGBgYFhoYGBcWFRUYFxUYFRUXHCYeFxkkGRQUHy8gIycpLCwsFx4xNTAqNSYrLCkBCQoKBQUFDQUFDSkYEhgpKSkpKSkpKSkpKSkpKSkpKSkpKSkpKSkpKSkpKSkpKSkpKSkpKSkpKSkpKSkpKSkpKf/AABEIAMQBAAMBIgACEQEDEQH/xAAcAAABBQEBAQAAAAAAAAAAAAAAAQIEBQYDBwj/xAA/EAABAwIEBAQEAwYFAwUAAAABAAIRAyEEBRIxBkFRYRMicYEykaGxI0JSBxTB0eHwFWJykvFzgqIWJDNDg//EABQBAQAAAAAAAAAAAAAAAAAAAAD/xAAUEQEAAAAAAAAAAAAAAAAAAAAA/9oADAMBAAIRAxEAPwD3FCEIBCEIBCEIBCEIBCEIBCEkoFQklISgUpJSEpCgdKSU2UFApcguSFJKB0pNaSU2UDi5AqJkoJQO1nqk1pqQlA7WeqTxD1TSUkoH+IeqQ1T1KaSkJQO8Q9SlZUOoXK5EpaXxD1QT0IQgEJCiUCoSSiUCoSSklAqJSEpJQLqRKYSiUDiUkpJSSgUlEpsoLkCykJTS5JKB0pEhSEoHEpC5IUkoFlEpspCUDpSakhKaSgcSklNJTdSB+pN1JjqgTG4lpi++yDtqS0fiHqo78S0blLSxI1s/zEQgt0kpCUkoHSklNJSEoHSklJKSUD9SQlNJSakDpQmakhcgeUFyYSklA4uSak2UhKB5cmyklISgdKJTdSA5A4pJTSklA+UhK5lyCUDtSQppKJQK4pC5ISoOMxfTdpn2QNGZwYPKf6Kqx+cGN1IxNbWA4QDtPbo75KhxTdAdaWamg9WzsfSfsgm4nNiKhPI8vUKMzMXDSN/NA+cqBXiLuafhcIN4JAFvU3XV1OHtBEQD7ubz9DKCzOYawZMXLflCl5bjpr0RNgY95hUlNhMdBA+ZJJ+dlMyVp/emN30vbPrIJQegOfdNLkjzcppcgeXJNaYiUD9abqSAoQKSkSSkJQOJRKakQOlEpspJQOlNJQhyAlGpIkKAKJSEpJQLKQlNdUAF1RZrmphzRb+iCwq52xpO9kwZ6zTqJETC89zXOC10g8rjoRz77qsGdktgu/NI90HrmGzRlT4SpIcvKMBnZDgWkg/3yW1yTPQ4Q4oNDqVbmBYD5iQY3JXd+YsAnUP+VS5lnlJ/l5ifogh4qoW85EyC2Tv+rsuOKxTXN5NO8nYhpktMe8BQX12vcRqIF7Ty7dFW1yWOPNp3He0OAHog0GLwrXUntPlNK7HC5h3ma0kbg7eyjUab6tak13lAafEgbmbafUfZVdDNIbBPl8rRfkNgfQhdjjxIdq+Fwi+7RJA73PyQaR72NLwDHmEk7BrR9yZUfh2qTWYdmurNI5FwBt9QFTfv79JbMueZJ6A3VlkGI/8AcUBFhUb90Ho1TcppS1DcpJQCaUqJQIgoTS5A4pCoD86pAgau3ZcMVxBTbEOnf6ILWUSsji+MDBDbGRdRcJndWodDDykyQLDuUG2NQbTdKFjP8VEgvr02XNi/zAidwNtiu4zx5vPpdBrIRKyf+NuuZ+qe3OXmL7BBqCELPMztwbcy6LKrqZrUBJ1kgiCDsR0QbOei418UG73CyeXcS+C0h5AZMguO3UXULMuNKQaT4rImfiH0HNBocwzhjmxMWPzWFzPO3FxvNvn3UZ2diuJp69P6jTc1tujiIVVXpOc7ugZi6+u8QecbFQ3tgEBT2Yfqg0wgj4HEad91e0M30DvyVbSoCdlHxLroLarxA50iTuCozseSQ7ufr1+ihUcSKdOo+NRkABdMrxjK5LWtII5kaRP6Sdif5IOuKxh1TyIB913djdTw47QAR9lBGIpNdqxDn+G0kRTEucRyvsO65MxzXlzqbXMYSNLXGXD1KBMZiLm/f3XTAYsuInkoGMfeI90YOpEwg1BrAX58/RWvDeKnGUAT/wDYz6lY8Yw9VbcJ1Scfhv8ArU/ug9uqHzH1TNSiY/MQx5HO++yrKvEcD4ZKC9c+FSY/idjBYgnUBHY7GFQZjxg8Ta3RrST227rBVa1bEPLqQc/UT8I/TYgD1Qev4viWmxocCHSLf1WczvjIkNLPL19f5LFVcZUb5KgLHCPKd77W7qHisedJBmdoQWeMzp2rVNjJjvG/pCdQzUhpO8jmsjicxu0HrHoO6TEZ7pMAEmOu3O3UbINdSxJeRpsDcF1mgf6jbsjD54aVbw2VBqe4UnlvnaxrgPMXbC8X9Vhn51Ua8RUeWAjy6iGwDMNG0fxlWnD2Bx2MBp4VpLASC5xADZkwXujke5QSsxxemq6iRqqNq12+IDPiNDgG+UeW14ImZK0WTZdUeyweTAEkd0/h7gClg3+JjK/iVA10MoyQ20anVHRBHUCyvavHFDD0wKLWNBFi9xqOM8zyugMHk1Sm9tSGHReHXm0QWhLVxekF7i1o3N4Db3Em3ysoFXjdlRpqueXgHSWtbcHuBy3VVX4kw4LppBzN9Txqv3aTH0QSsRxjREimH1iObGEt9dW0Kudm+JxDxTp+FRLhMvdJH/aJJjoVDz/HVMTQ00yWtFw0HS0tG40tgcws/gWPoOpVXE2cBM208wPaUGmp8O0q7Q6tWrVTrLCHHSGlpvAG0rthG4WkafhYdjS8PaHm721G2A83XqOqfleELaNU381RzwD1GxB5giFXY6lDam86qdZnWxh/1hBoxmHjUmOdzFxykG/1CgY0NbJCiU8cAKkWbIe2Ng14mB7yuFOu6oPQlsn6II9XMnNJANjuI5JGV5Tv3ZpJ16pk7AfdPpYObAE/f6IOtKryO5T3UQbq4yPg3FVKgcaZZTg+Zx08uUqrzrAVqVc4ei1tRztnB0gOOw73KCDiKIAPfdVrWNBAeSWneFYY3D16NEiu1rnuf8Q/LH5fnJlVeHdEgs1zO8mPSOyBwJcyWtLiegJty2UmnVLB56cd9JBPqp2Q5oxrXB7ZgwB0jnbmodXM/GAZcguHOCCDY+qDu2kHW2Ta2WQJv7K+w/DoFWJOxiYFx1SOa3QZEn16boMzh8IZWh4RoEY7Df8AWZ90uGwbYaYb5iTuZtyhaHhvwziaOhjRFVt7zug78S541mKfSh7iXVHAOMfC6D4ekXFxuqurjAX6Wi0gGSXBpsIftIJ6Ljx9QxD8W/U1zmio4Uy4taNEz5LgkTqvuse3Gmk46pY5pmTNpMXmx23Qem8OZq2lTIqGKhc7U1hhrRqOkT+a21zChYfN2PqBhAL7tBY06nG9zpFpED2WH4qzOnWqgYdxDXEm2wZpHm6b6hfstxwzw9i6zfEL3UaTwBaA97QIBJ3YLTbqgp8wz7FMqu8HCsIhzQ6pBc4QNUB3QfJZam5xLTXonRqGrS78nWxkgXuOi9ko/s/ws+emah6ue763urjDcOYamLUaYjoPnuUHjThh8RgnDBGjTqCoWVGVHBrvDj/5GvdMz0+hVfhOBqRZL8SXPMw2jRc8W6vdAPsveHYag34aNIHtTZ/AJjqvoOwEfZB5JgOD2tqUzRwdR4HxPr+aXCYimIA95VrnDMe0ltNlOnIAkNY0xyAaNtzYRstZi82dUeadCzGkh9TmXCxZT5di7kRZcW5KwuY94lzHamGTYxHXzepQeeY7hrFlpfWqVDb4RTcDBmfOZA3VNgOGm1TBllwAXOLyfYRAHde6Mf0uqvOuHmVxLw1pFw+dLge0XPog8iy3LwyriKGl7mtb+I8HywHDSYiRJgCDdQ8PhaehzX6vww4g3A88/OP4rdVMnwtCXV65qv5uHknp5RvbqspmuIY2nrpjVTcHsYehFoJ5zfdBy4fxJI0kRy62IvHzTMbhw6m8WDqfI8xMQ2Oe9+Sq8JigxtnGmd9p1e3ey6Zi1z3tqNJLSxrjHIXBEeoKDT5fnLzTw5J8vjGjUHPaGGeS613ecC3lFSm6/wCV4gGexuqbh/Cip4uHJLJDalMzMEES7vaLJePMGGGk5uzmlromC5pF/kUF3l/BGLqhnh0zpY005mAWzIuVsuG+AqlCm9tZzDrM7TptBud+S7cMcYacBQGttSoKTdRm4iw1N3B23VDnnGFV0gPjsLIL6vlWAw96jg4ztJn3AUTEcc0abXfu9FrY5kCeg5LzbH4qo528nfeFIwmHLmETGraeUHnCC/p8V1sS9wdUOmNgYEey4uI8aXGPM28xHuomCympRcYh8jlaPmuhyp73ai8Nn8sGQQIiQg1PGDAMKwiPhF99UCx+pXnlPMHyBqgdgAt1j8wFTCtouPmaGjsYBB+6w+Dy95eQGkxPTafqgjHDuOwVlktAaxbY/VM2A1c/57Kz4cpNLz6f8IL3E1S0CLwDfqZ/qoOHwHisudMC3SfurOphQd3x7KMaDQ2A687oKfDgiAN2kx2JVzwtVcMXQHLxW/V11xp4ZoJOre+wUrh7BgYygdRP4zOm+pBx4vZSp40/vTBVw1avU1N1O/DfqhtVpbdp0iC3ZdMq4Xp4hjnUQxlNjopvqHxA2nfbXf2uqniOu1uPxbjQfUAxV3HV4fxBvoT27q5zqs0UjpEMYTEHblEdboOWTcNivjNOqm+nRh1VzaYZrOwYBzAIF16eagaIG0WCyHC3C1TCue8i1RjCfNJ1DUSI5DzAeysK1ZwedQcAOcILw4k7bLhXxYi+w+pVZVxKr83xjgyWzuBa8f0QWb8xuVU51nLm0w2mPxKrxTZ2Lt3ezQ4qBhc2e5rm6WwZJ19B+nupdDihrS2myNRDjDWwBpiTfbdBd4LLBSpNaxoZTaA0SY/re5XLEZlSp/mLz0FgFX1a76nxH25KBjq9JocKrw0GGH1eCALIJWI4wiQ0hvYX+yjOxLnjUSTqgz1Xm9DH+BiKtGqYDHFsnlpsfnuFvOGswp1aHkdq0OI73uJHoUFNxHlesHV6dCLyCPRZvLKRqsq4ZztLoBaORINnA/3uvQcxZIPdYjG5c4VRpa4nbyiSRNtuhQZh7PDe5temS625Ij2HxBWAz2mAPwpgCBMAEb+on7q2xOUVzVc/FaGsLAwOquDYAvAAuTuq5mVYSXAVX1XAOcAwBrYHLU72+SCJlGYgYynUgNBqNBAJiHEA7+s+y0mdOqVsPiab7voVWvbaPwzMbdp+Syn7+0S2lSaDyJ8zrb3O3st5g6QrPFVpGmrh9Lh1cOY9JQTeBssY/AsDID3ai6bOJBPuRFx2XbE8Fl8wL/6o+qi/s6xXhuqU3D8RtVtW/Jo/Dq+kNdML1+ngRsAP76oPJsN+zd8+cD/dJ91aU/2fvb8DpHyXpzMI0C66Not6IPNBwDiCeX+9RW/s8ribWB3FUX9l6s2mBsE00ryAg8pf+z7EXiT3Lm2KjU/2Y4i5LwDz838l6+KI5hBpDpKDyY/s+ql5nS6B+r+ilUOCK7JIDJP+denGmOSUUAg83/8ASVeLBv8Av/ouR4QxO2hv+8L0d2C3+krjVwzyAA4A2vF0HnreE8TsWMH/AOgU7JuGazMTScQyGVGudD5gTvtdblmFE3IP1/4XWnh4OwtzQQsflDXB0jUHGdMSJ3BI9V5jxsJNOk0BrqtUkgDk0Fx9Lheu1cU1vxEATEkgX6LzXiCgMRja1ZoGnDsFIib+K+5d8paUGZw/7UsUx+gt8QNaAYBJ1bSf8v2grZnjhl/Fpubpa0zEMdr2gkfTdeRcZYQMe1zbapBA7XH3K7YPGOr0G1ajtQwty2buDvKCOsEtKD0Gp+07DM1AtBIcAfKeexnonH9oOGe3zhrBztHt6ryXMn6m0qgYfhAc7kXA7fQrUU8BSq4QkxBaTP6SGyDKCbmFWhWxTcRTqP0N8NraQFnuANm35i+wUzCZe/x3VB5HBg0sJ1ABx8wcepj2WO4axs12NEN0s0zMgukw/wCcey3eUN8WoZcGPLdTf80fE09tiPVBe4esHCRbkQdweYPdNpYNgJJGokze8X7rjXqU6TgS4SYBAm55T37ru13QCO90GdzbgWjiMQ+u8v8ANBLWwBIABMxaQApLaFDB0iKQDYHwg6nu91Izao5pF7GyrX02ne6CRVzG1mF3qbLhiH1Hx5vDEbUwB8ikaYEAQAkJJ2uegQVua5E04aqNTyZ8TzO1HUwWAJ2kali8nYWYim6CWh7Z7sJg+2k/Veg4xzqQa6o0BpcA7UY8p+IgbyB2Wcw+X4NsvNZ9W5DW0yWQATAJ6QgqczwXh1HCI8OoY/0kq8yOvVp4d+lvmpVA5siZpu+OPr8gkxvERcXFtNjJHxRLgAIHmPZQeGc4LsS1r3E+JTdTMn8xBg9ufzQTs7x7sHizUYT+KwuB3Ba6zrc7he28M547EYdlVzNBcBbUCSIHmIHw+huF4txnkhbhKDidTqQ8Mkc2u2PsR9Vx4H41q4NjqYILXVA/Sd9odE8iAEH0QyouzHWXl1L9o1d12UJafUx6nZazh3iP96oNqRpJLgROxab/AEhBpg7/AJRPRVj8T3+SccfaJQWAf1hNDr81XOxp2i65uxDtjv8Ab1KC0fXgbKOMwHNR/wDEv1RHQb/NK+HRpYZPW3vBQdTj4gdfousR8Z+6qHOqF51BouRpDrnvPJdsJhKviSQCALyfog74iXSGODAREt2+ak4Zr26ROtvXc+644qo9stMHV9PQLlhQdQuR5hYzvNwgzuf8SVfEqUabGVjqc0aqZIYRsXOIgkKhp1Th6D2eAC+CXVC8Nkm7iRN1uMdgiXvIm7ucRPUKnxmXF487AYkXFz3sUHlGa4P97aNG4cR9YMTvcJtHLNDSxw1AjS60SPZbbNeD9RBol1K9xMgjt0vdRcdlta34dMwLkE377oMU/Imtp1KYJOqC2fyuA69Cu/DIdTDqdUCPy3sZsQev9Vb4nCuka6bxfkQRE7qPUqYV8scHMcNnTefTlaEGZzP8DGyIaNTXCAAA08oFlsMI6lRqs0VHvqktq1A4kgMqADSDsIJBULMOHxUAMCpb4ph0eo3XdmZODQylSpzHh1HPs4UrBoaZk+aTzvCC/wCIMEX0azWyHOpuLSN9TL2PUiyZwTWecGzxJDhIvuRNvpCn4Kt4jKYcfOZkddEtdAU7C5c1o0ibdboImaUtbIAJMg+4VXgcGXidjJHW4JB+y0uJa2nTc8gkNGogRy+iq6nE+Ha1pOrU4SGtbJiSJ6btN0EY4djfiueUmB8gomZ4l7RDTpH+UR9d0uPqivTZVptI1EiP0uYbT3t9VKxtDXTDhzAQZM4IV6jWv1Fs6nQTOkG+113zHL6bjUcym2m1tmvbcHTaS0WM/NTKHk1t21NdLhuB09E2ljKZZEaWkODdHmDe7iR5efyQZJ+GeHgOI5wRz5Ax/ArhWo1PEa4QdEEOBHI6ogc5VtTYKhcBYQWg89j5vU7qFQynw2uJhwDh2iNrDt9kGvxOJFfxaDm62FrXMgRbdxk7wYVdhWspAllJp0lszvpIuRO0FT8lZrbTcLFjHNj/ACm8BcquDv2c1zPfdqCfg8YXF4LpLXSP9LrtV/wo1uHp1ZqNh7y8NmNMzaOt/oFjMFVgt3nToPXy3BIV5k2SeLXFWpZkRBuZE3DesINbisz+EMIcTzsIHOxXY45ocGCoC6AYNjJUZ/DhN9cxf4NxyuNlMoZG2mJLWg84AmO5QTWVf17gKHi86LRDWy4kj25Ep1bU7ciItfl2CbgsrkF1QmBYXElAzDVWganOvP132Vo2o6oJDTeCb9ek7RC5swlBjfK1otuXX6373KgU8ZS1+GSWuBBhpn39LoJoyQAl7nT5gW+b7pzML5T+IXB3IWgdzzUzCYsFr/DBnV+YEct77j+ar8Ria0HUYPYgEDvZByNDEO+N0NkQIme0f1V4zHCWAw4mL2sZ6KtZmxDSIntv/wArlgcTqqM/DDfPuRE+h5oJuLJ1mAI1Hnv7dVzdXBB8jvkjH1Xh50BriCbExN9kUMRfzNe31gj2IQRatGbxuoj8PFwFf+EDHdcK2C6BBln5dE/Xus9mXB1OruXNPURPsV6A/AFQ62BjkgwbMpqUI0k1Gjed49V2NNjhIADhsCIggjceq1tTDdlWYvKWu5X6jdBAw9NjKordfKR+gu39JhaGnVBuP5fNZ52V1gAGNNSCdXXTy9eatMspVCADSqB3dpvyQTazQ5rmnZwI+awnEeBaKLW3cWksc/SYAdcXO92fVei/4LX0yGe03+Sh4rJ672uaacSIugxGSl3g1m3DQWuaXWMx5/mQrPCF2gCCW3gxaDcK4yjgeq101TIg2B3kzB7LRnJbRpCDzTMgQ2oWgl2nSBF59PZZnC5NWuAXMB3G0z2/vde3HhoHcfRKzhKnuRJQeR4XI3stpn2/uF2w+RVHlzWs9SR7br2KnkDB+UKQ3Km9Ag8lwmWVaVOA0yDG072P0VzgeHC8AnafhiDPK69DZlLYIIC7YfLmNEQEGSwPD7WmGsDC7cwJ+ZVzhspY2Gh2kERyE9YVtVwvTl2BJ9CVzLgbmkZHUD+aDi6jA0tkgbR15yAueGwrnGHNLWDY/mMfwTK1aoxz3NAG0azb/sH3UZ2duYfOHEkeWAYk9TsUEt9Ol4hLgAY0i21+2xVXi36TFNhfeNR+Fpm5ibhMawxYi5JPYnmSfdPr4VwZqGg2m3Tvz26IKWlSdRDn1qoe1zrQNndI5j+Sd+9GWuoYdjnkHU+7nSLQ0e+y0rsuGgfh0y3ftcD6rpgsLTA0shkXlrY9fdBVYLMq4YC4OYX/AKhEcreyr8TXDKuutUOlz/hA2G59pWrxeWhzZ1uMbEuG3PcLO5nkwEOcQ5omH9jyHfmg4t4rFQRQpAA2mLwe/JdmGs6vQL2jwxUaNQfN5G4VMa7qXwMEmImw9TyT8j8U4qn4riCKjCBIhwJ6DpEINringFxMgajPtzCRtSW6m3HyTsTXLXnpqNjb3BVBiuOqLKj2Oa9pabWs4cyDEW/igm4/D1g5rqTmucSAWutAHNoGxUzK8fVMNxDQwx1mT2I2smUcXSe1rxbUJBNjHOAodPE6qh8JwcxouNRaduZcLieiDTim0oOGaeSzRzSq10BzQ0AeWAe/xDdXOWZ0ytIYZLd7IO1TLGHkuAyNg5KyQgiU8CBAAAAUlrITkIBCEIEhEJUIG6UFichA0MSylQgEIQgFzrUtQIkieYMFdEIK3E5eYBAD3g/mtb7Cy44uhXgBrWFvNvMDsSrhCDPY1rGsDT5Xk33uT1VHUa5xlmp17btAPutrisvp1PjaHf32VbmWWvt4cubzbawAtE7jlCCip4ys06ap0wBDIm1uYtKfisaQ5/mDGnTMWnpbkpVXAuDQ5zagPMbt/wDH7KuxLNRBcz2Jt3kILKhmBZAfNQRIOoBs9+6bhse17T4joIcSGgCCOQn0sqSvhKlUaWPawC5lpMt52Gw7q3wXCrRTnxIMCDGq28FBWYjE0nODQANROkSft7K2wfDbGPpP8QB4e0x1EzpBK5jwKQaG+cnfVAExv1C60cRNaluPM0RIMXt7INF+5NMzJncHa/IKP/gdLkIsBaOR7goQgTE8PUahaXtkt2Mx9k5uS0wNI1QNhKEIOVHhyiyYbY8ibeymYbBNp/DPvy9EIQSUIQgEIQgEIQgEIQgEIQgEIQgEIQgEIQgEIQgEIQgQqJissZUc1zplsxEc/ZCEDmZcwO1RLoIk7wd044SRGp20bjb5IQgrK3CGHcZIM+v9F0pcM0mua4F8tcHC45cjbZKhB//Z"/>
          <p:cNvSpPr>
            <a:spLocks noChangeAspect="1" noChangeArrowheads="1"/>
          </p:cNvSpPr>
          <p:nvPr/>
        </p:nvSpPr>
        <p:spPr bwMode="auto">
          <a:xfrm>
            <a:off x="0" y="-900113"/>
            <a:ext cx="2438400" cy="18669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81252" name="AutoShape 4" descr="data:image/jpeg;base64,/9j/4AAQSkZJRgABAQAAAQABAAD/2wCEAAkGBhQSERQUEhQWFBQWFBQVGBgYFhoYGBcWFRUYFxUYFRUXHCYeFxkkGRQUHy8gIycpLCwsFx4xNTAqNSYrLCkBCQoKBQUFDQUFDSkYEhgpKSkpKSkpKSkpKSkpKSkpKSkpKSkpKSkpKSkpKSkpKSkpKSkpKSkpKSkpKSkpKSkpKf/AABEIAMQBAAMBIgACEQEDEQH/xAAcAAABBQEBAQAAAAAAAAAAAAAAAQIEBQYDBwj/xAA/EAABAwIEBAQEAwYFAwUAAAABAAIRAyEEBRIxBkFRYRMicYEykaGxI0JSBxTB0eHwFWJykvFzgqIWJDNDg//EABQBAQAAAAAAAAAAAAAAAAAAAAD/xAAUEQEAAAAAAAAAAAAAAAAAAAAA/9oADAMBAAIRAxEAPwD3FCEIBCEIBCEIBCEIBCEIBCEkoFQklISgUpJSEpCgdKSU2UFApcguSFJKB0pNaSU2UDi5AqJkoJQO1nqk1pqQlA7WeqTxD1TSUkoH+IeqQ1T1KaSkJQO8Q9SlZUOoXK5EpaXxD1QT0IQgEJCiUCoSSiUCoSSklAqJSEpJQLqRKYSiUDiUkpJSSgUlEpsoLkCykJTS5JKB0pEhSEoHEpC5IUkoFlEpspCUDpSakhKaSgcSklNJTdSB+pN1JjqgTG4lpi++yDtqS0fiHqo78S0blLSxI1s/zEQgt0kpCUkoHSklNJSEoHSklJKSUD9SQlNJSakDpQmakhcgeUFyYSklA4uSak2UhKB5cmyklISgdKJTdSA5A4pJTSklA+UhK5lyCUDtSQppKJQK4pC5ISoOMxfTdpn2QNGZwYPKf6Kqx+cGN1IxNbWA4QDtPbo75KhxTdAdaWamg9WzsfSfsgm4nNiKhPI8vUKMzMXDSN/NA+cqBXiLuafhcIN4JAFvU3XV1OHtBEQD7ubz9DKCzOYawZMXLflCl5bjpr0RNgY95hUlNhMdBA+ZJJ+dlMyVp/emN30vbPrIJQegOfdNLkjzcppcgeXJNaYiUD9abqSAoQKSkSSkJQOJRKakQOlEpspJQOlNJQhyAlGpIkKAKJSEpJQLKQlNdUAF1RZrmphzRb+iCwq52xpO9kwZ6zTqJETC89zXOC10g8rjoRz77qsGdktgu/NI90HrmGzRlT4SpIcvKMBnZDgWkg/3yW1yTPQ4Q4oNDqVbmBYD5iQY3JXd+YsAnUP+VS5lnlJ/l5ifogh4qoW85EyC2Tv+rsuOKxTXN5NO8nYhpktMe8BQX12vcRqIF7Ty7dFW1yWOPNp3He0OAHog0GLwrXUntPlNK7HC5h3ma0kbg7eyjUab6tak13lAafEgbmbafUfZVdDNIbBPl8rRfkNgfQhdjjxIdq+Fwi+7RJA73PyQaR72NLwDHmEk7BrR9yZUfh2qTWYdmurNI5FwBt9QFTfv79JbMueZJ6A3VlkGI/8AcUBFhUb90Ho1TcppS1DcpJQCaUqJQIgoTS5A4pCoD86pAgau3ZcMVxBTbEOnf6ILWUSsji+MDBDbGRdRcJndWodDDykyQLDuUG2NQbTdKFjP8VEgvr02XNi/zAidwNtiu4zx5vPpdBrIRKyf+NuuZ+qe3OXmL7BBqCELPMztwbcy6LKrqZrUBJ1kgiCDsR0QbOei418UG73CyeXcS+C0h5AZMguO3UXULMuNKQaT4rImfiH0HNBocwzhjmxMWPzWFzPO3FxvNvn3UZ2diuJp69P6jTc1tujiIVVXpOc7ugZi6+u8QecbFQ3tgEBT2Yfqg0wgj4HEad91e0M30DvyVbSoCdlHxLroLarxA50iTuCozseSQ7ufr1+ihUcSKdOo+NRkABdMrxjK5LWtII5kaRP6Sdif5IOuKxh1TyIB913djdTw47QAR9lBGIpNdqxDn+G0kRTEucRyvsO65MxzXlzqbXMYSNLXGXD1KBMZiLm/f3XTAYsuInkoGMfeI90YOpEwg1BrAX58/RWvDeKnGUAT/wDYz6lY8Yw9VbcJ1Scfhv8ArU/ug9uqHzH1TNSiY/MQx5HO++yrKvEcD4ZKC9c+FSY/idjBYgnUBHY7GFQZjxg8Ta3RrST227rBVa1bEPLqQc/UT8I/TYgD1Qev4viWmxocCHSLf1WczvjIkNLPL19f5LFVcZUb5KgLHCPKd77W7qHisedJBmdoQWeMzp2rVNjJjvG/pCdQzUhpO8jmsjicxu0HrHoO6TEZ7pMAEmOu3O3UbINdSxJeRpsDcF1mgf6jbsjD54aVbw2VBqe4UnlvnaxrgPMXbC8X9Vhn51Ua8RUeWAjy6iGwDMNG0fxlWnD2Bx2MBp4VpLASC5xADZkwXujke5QSsxxemq6iRqqNq12+IDPiNDgG+UeW14ImZK0WTZdUeyweTAEkd0/h7gClg3+JjK/iVA10MoyQ20anVHRBHUCyvavHFDD0wKLWNBFi9xqOM8zyugMHk1Sm9tSGHReHXm0QWhLVxekF7i1o3N4Db3Em3ysoFXjdlRpqueXgHSWtbcHuBy3VVX4kw4LppBzN9Txqv3aTH0QSsRxjREimH1iObGEt9dW0Kudm+JxDxTp+FRLhMvdJH/aJJjoVDz/HVMTQ00yWtFw0HS0tG40tgcws/gWPoOpVXE2cBM208wPaUGmp8O0q7Q6tWrVTrLCHHSGlpvAG0rthG4WkafhYdjS8PaHm721G2A83XqOqfleELaNU381RzwD1GxB5giFXY6lDam86qdZnWxh/1hBoxmHjUmOdzFxykG/1CgY0NbJCiU8cAKkWbIe2Ng14mB7yuFOu6oPQlsn6II9XMnNJANjuI5JGV5Tv3ZpJ16pk7AfdPpYObAE/f6IOtKryO5T3UQbq4yPg3FVKgcaZZTg+Zx08uUqrzrAVqVc4ei1tRztnB0gOOw73KCDiKIAPfdVrWNBAeSWneFYY3D16NEiu1rnuf8Q/LH5fnJlVeHdEgs1zO8mPSOyBwJcyWtLiegJty2UmnVLB56cd9JBPqp2Q5oxrXB7ZgwB0jnbmodXM/GAZcguHOCCDY+qDu2kHW2Ta2WQJv7K+w/DoFWJOxiYFx1SOa3QZEn16boMzh8IZWh4RoEY7Df8AWZ90uGwbYaYb5iTuZtyhaHhvwziaOhjRFVt7zug78S541mKfSh7iXVHAOMfC6D4ekXFxuqurjAX6Wi0gGSXBpsIftIJ6Ljx9QxD8W/U1zmio4Uy4taNEz5LgkTqvuse3Gmk46pY5pmTNpMXmx23Qem8OZq2lTIqGKhc7U1hhrRqOkT+a21zChYfN2PqBhAL7tBY06nG9zpFpED2WH4qzOnWqgYdxDXEm2wZpHm6b6hfstxwzw9i6zfEL3UaTwBaA97QIBJ3YLTbqgp8wz7FMqu8HCsIhzQ6pBc4QNUB3QfJZam5xLTXonRqGrS78nWxkgXuOi9ko/s/ws+emah6ue763urjDcOYamLUaYjoPnuUHjThh8RgnDBGjTqCoWVGVHBrvDj/5GvdMz0+hVfhOBqRZL8SXPMw2jRc8W6vdAPsveHYag34aNIHtTZ/AJjqvoOwEfZB5JgOD2tqUzRwdR4HxPr+aXCYimIA95VrnDMe0ltNlOnIAkNY0xyAaNtzYRstZi82dUeadCzGkh9TmXCxZT5di7kRZcW5KwuY94lzHamGTYxHXzepQeeY7hrFlpfWqVDb4RTcDBmfOZA3VNgOGm1TBllwAXOLyfYRAHde6Mf0uqvOuHmVxLw1pFw+dLge0XPog8iy3LwyriKGl7mtb+I8HywHDSYiRJgCDdQ8PhaehzX6vww4g3A88/OP4rdVMnwtCXV65qv5uHknp5RvbqspmuIY2nrpjVTcHsYehFoJ5zfdBy4fxJI0kRy62IvHzTMbhw6m8WDqfI8xMQ2Oe9+Sq8JigxtnGmd9p1e3ey6Zi1z3tqNJLSxrjHIXBEeoKDT5fnLzTw5J8vjGjUHPaGGeS613ecC3lFSm6/wCV4gGexuqbh/Cip4uHJLJDalMzMEES7vaLJePMGGGk5uzmlromC5pF/kUF3l/BGLqhnh0zpY005mAWzIuVsuG+AqlCm9tZzDrM7TptBud+S7cMcYacBQGttSoKTdRm4iw1N3B23VDnnGFV0gPjsLIL6vlWAw96jg4ztJn3AUTEcc0abXfu9FrY5kCeg5LzbH4qo528nfeFIwmHLmETGraeUHnCC/p8V1sS9wdUOmNgYEey4uI8aXGPM28xHuomCympRcYh8jlaPmuhyp73ai8Nn8sGQQIiQg1PGDAMKwiPhF99UCx+pXnlPMHyBqgdgAt1j8wFTCtouPmaGjsYBB+6w+Dy95eQGkxPTafqgjHDuOwVlktAaxbY/VM2A1c/57Kz4cpNLz6f8IL3E1S0CLwDfqZ/qoOHwHisudMC3SfurOphQd3x7KMaDQ2A687oKfDgiAN2kx2JVzwtVcMXQHLxW/V11xp4ZoJOre+wUrh7BgYygdRP4zOm+pBx4vZSp40/vTBVw1avU1N1O/DfqhtVpbdp0iC3ZdMq4Xp4hjnUQxlNjopvqHxA2nfbXf2uqniOu1uPxbjQfUAxV3HV4fxBvoT27q5zqs0UjpEMYTEHblEdboOWTcNivjNOqm+nRh1VzaYZrOwYBzAIF16eagaIG0WCyHC3C1TCue8i1RjCfNJ1DUSI5DzAeysK1ZwedQcAOcILw4k7bLhXxYi+w+pVZVxKr83xjgyWzuBa8f0QWb8xuVU51nLm0w2mPxKrxTZ2Lt3ezQ4qBhc2e5rm6WwZJ19B+nupdDihrS2myNRDjDWwBpiTfbdBd4LLBSpNaxoZTaA0SY/re5XLEZlSp/mLz0FgFX1a76nxH25KBjq9JocKrw0GGH1eCALIJWI4wiQ0hvYX+yjOxLnjUSTqgz1Xm9DH+BiKtGqYDHFsnlpsfnuFvOGswp1aHkdq0OI73uJHoUFNxHlesHV6dCLyCPRZvLKRqsq4ZztLoBaORINnA/3uvQcxZIPdYjG5c4VRpa4nbyiSRNtuhQZh7PDe5temS625Ij2HxBWAz2mAPwpgCBMAEb+on7q2xOUVzVc/FaGsLAwOquDYAvAAuTuq5mVYSXAVX1XAOcAwBrYHLU72+SCJlGYgYynUgNBqNBAJiHEA7+s+y0mdOqVsPiab7voVWvbaPwzMbdp+Syn7+0S2lSaDyJ8zrb3O3st5g6QrPFVpGmrh9Lh1cOY9JQTeBssY/AsDID3ai6bOJBPuRFx2XbE8Fl8wL/6o+qi/s6xXhuqU3D8RtVtW/Jo/Dq+kNdML1+ngRsAP76oPJsN+zd8+cD/dJ91aU/2fvb8DpHyXpzMI0C66Not6IPNBwDiCeX+9RW/s8ribWB3FUX9l6s2mBsE00ryAg8pf+z7EXiT3Lm2KjU/2Y4i5LwDz838l6+KI5hBpDpKDyY/s+ql5nS6B+r+ilUOCK7JIDJP+denGmOSUUAg83/8ASVeLBv8Av/ouR4QxO2hv+8L0d2C3+krjVwzyAA4A2vF0HnreE8TsWMH/AOgU7JuGazMTScQyGVGudD5gTvtdblmFE3IP1/4XWnh4OwtzQQsflDXB0jUHGdMSJ3BI9V5jxsJNOk0BrqtUkgDk0Fx9Lheu1cU1vxEATEkgX6LzXiCgMRja1ZoGnDsFIib+K+5d8paUGZw/7UsUx+gt8QNaAYBJ1bSf8v2grZnjhl/Fpubpa0zEMdr2gkfTdeRcZYQMe1zbapBA7XH3K7YPGOr0G1ajtQwty2buDvKCOsEtKD0Gp+07DM1AtBIcAfKeexnonH9oOGe3zhrBztHt6ryXMn6m0qgYfhAc7kXA7fQrUU8BSq4QkxBaTP6SGyDKCbmFWhWxTcRTqP0N8NraQFnuANm35i+wUzCZe/x3VB5HBg0sJ1ABx8wcepj2WO4axs12NEN0s0zMgukw/wCcey3eUN8WoZcGPLdTf80fE09tiPVBe4esHCRbkQdweYPdNpYNgJJGokze8X7rjXqU6TgS4SYBAm55T37ru13QCO90GdzbgWjiMQ+u8v8ANBLWwBIABMxaQApLaFDB0iKQDYHwg6nu91Izao5pF7GyrX02ne6CRVzG1mF3qbLhiH1Hx5vDEbUwB8ikaYEAQAkJJ2uegQVua5E04aqNTyZ8TzO1HUwWAJ2kali8nYWYim6CWh7Z7sJg+2k/Veg4xzqQa6o0BpcA7UY8p+IgbyB2Wcw+X4NsvNZ9W5DW0yWQATAJ6QgqczwXh1HCI8OoY/0kq8yOvVp4d+lvmpVA5siZpu+OPr8gkxvERcXFtNjJHxRLgAIHmPZQeGc4LsS1r3E+JTdTMn8xBg9ufzQTs7x7sHizUYT+KwuB3Ba6zrc7he28M547EYdlVzNBcBbUCSIHmIHw+huF4txnkhbhKDidTqQ8Mkc2u2PsR9Vx4H41q4NjqYILXVA/Sd9odE8iAEH0QyouzHWXl1L9o1d12UJafUx6nZazh3iP96oNqRpJLgROxab/AEhBpg7/AJRPRVj8T3+SccfaJQWAf1hNDr81XOxp2i65uxDtjv8Ab1KC0fXgbKOMwHNR/wDEv1RHQb/NK+HRpYZPW3vBQdTj4gdfousR8Z+6qHOqF51BouRpDrnvPJdsJhKviSQCALyfog74iXSGODAREt2+ak4Zr26ROtvXc+644qo9stMHV9PQLlhQdQuR5hYzvNwgzuf8SVfEqUabGVjqc0aqZIYRsXOIgkKhp1Th6D2eAC+CXVC8Nkm7iRN1uMdgiXvIm7ucRPUKnxmXF487AYkXFz3sUHlGa4P97aNG4cR9YMTvcJtHLNDSxw1AjS60SPZbbNeD9RBol1K9xMgjt0vdRcdlta34dMwLkE377oMU/Imtp1KYJOqC2fyuA69Cu/DIdTDqdUCPy3sZsQev9Vb4nCuka6bxfkQRE7qPUqYV8scHMcNnTefTlaEGZzP8DGyIaNTXCAAA08oFlsMI6lRqs0VHvqktq1A4kgMqADSDsIJBULMOHxUAMCpb4ph0eo3XdmZODQylSpzHh1HPs4UrBoaZk+aTzvCC/wCIMEX0azWyHOpuLSN9TL2PUiyZwTWecGzxJDhIvuRNvpCn4Kt4jKYcfOZkddEtdAU7C5c1o0ibdboImaUtbIAJMg+4VXgcGXidjJHW4JB+y0uJa2nTc8gkNGogRy+iq6nE+Ha1pOrU4SGtbJiSJ6btN0EY4djfiueUmB8gomZ4l7RDTpH+UR9d0uPqivTZVptI1EiP0uYbT3t9VKxtDXTDhzAQZM4IV6jWv1Fs6nQTOkG+113zHL6bjUcym2m1tmvbcHTaS0WM/NTKHk1t21NdLhuB09E2ljKZZEaWkODdHmDe7iR5efyQZJ+GeHgOI5wRz5Ax/ArhWo1PEa4QdEEOBHI6ogc5VtTYKhcBYQWg89j5vU7qFQynw2uJhwDh2iNrDt9kGvxOJFfxaDm62FrXMgRbdxk7wYVdhWspAllJp0lszvpIuRO0FT8lZrbTcLFjHNj/ACm8BcquDv2c1zPfdqCfg8YXF4LpLXSP9LrtV/wo1uHp1ZqNh7y8NmNMzaOt/oFjMFVgt3nToPXy3BIV5k2SeLXFWpZkRBuZE3DesINbisz+EMIcTzsIHOxXY45ocGCoC6AYNjJUZ/DhN9cxf4NxyuNlMoZG2mJLWg84AmO5QTWVf17gKHi86LRDWy4kj25Ep1bU7ciItfl2CbgsrkF1QmBYXElAzDVWganOvP132Vo2o6oJDTeCb9ek7RC5swlBjfK1otuXX6373KgU8ZS1+GSWuBBhpn39LoJoyQAl7nT5gW+b7pzML5T+IXB3IWgdzzUzCYsFr/DBnV+YEct77j+ar8Ria0HUYPYgEDvZByNDEO+N0NkQIme0f1V4zHCWAw4mL2sZ6KtZmxDSIntv/wArlgcTqqM/DDfPuRE+h5oJuLJ1mAI1Hnv7dVzdXBB8jvkjH1Xh50BriCbExN9kUMRfzNe31gj2IQRatGbxuoj8PFwFf+EDHdcK2C6BBln5dE/Xus9mXB1OruXNPURPsV6A/AFQ62BjkgwbMpqUI0k1Gjed49V2NNjhIADhsCIggjceq1tTDdlWYvKWu5X6jdBAw9NjKordfKR+gu39JhaGnVBuP5fNZ52V1gAGNNSCdXXTy9eatMspVCADSqB3dpvyQTazQ5rmnZwI+awnEeBaKLW3cWksc/SYAdcXO92fVei/4LX0yGe03+Sh4rJ672uaacSIugxGSl3g1m3DQWuaXWMx5/mQrPCF2gCCW3gxaDcK4yjgeq101TIg2B3kzB7LRnJbRpCDzTMgQ2oWgl2nSBF59PZZnC5NWuAXMB3G0z2/vde3HhoHcfRKzhKnuRJQeR4XI3stpn2/uF2w+RVHlzWs9SR7br2KnkDB+UKQ3Km9Ag8lwmWVaVOA0yDG072P0VzgeHC8AnafhiDPK69DZlLYIIC7YfLmNEQEGSwPD7WmGsDC7cwJ+ZVzhspY2Gh2kERyE9YVtVwvTl2BJ9CVzLgbmkZHUD+aDi6jA0tkgbR15yAueGwrnGHNLWDY/mMfwTK1aoxz3NAG0azb/sH3UZ2duYfOHEkeWAYk9TsUEt9Ol4hLgAY0i21+2xVXi36TFNhfeNR+Fpm5ibhMawxYi5JPYnmSfdPr4VwZqGg2m3Tvz26IKWlSdRDn1qoe1zrQNndI5j+Sd+9GWuoYdjnkHU+7nSLQ0e+y0rsuGgfh0y3ftcD6rpgsLTA0shkXlrY9fdBVYLMq4YC4OYX/AKhEcreyr8TXDKuutUOlz/hA2G59pWrxeWhzZ1uMbEuG3PcLO5nkwEOcQ5omH9jyHfmg4t4rFQRQpAA2mLwe/JdmGs6vQL2jwxUaNQfN5G4VMa7qXwMEmImw9TyT8j8U4qn4riCKjCBIhwJ6DpEINringFxMgajPtzCRtSW6m3HyTsTXLXnpqNjb3BVBiuOqLKj2Oa9pabWs4cyDEW/igm4/D1g5rqTmucSAWutAHNoGxUzK8fVMNxDQwx1mT2I2smUcXSe1rxbUJBNjHOAodPE6qh8JwcxouNRaduZcLieiDTim0oOGaeSzRzSq10BzQ0AeWAe/xDdXOWZ0ytIYZLd7IO1TLGHkuAyNg5KyQgiU8CBAAAAUlrITkIBCEIEhEJUIG6UFichA0MSylQgEIQgFzrUtQIkieYMFdEIK3E5eYBAD3g/mtb7Cy44uhXgBrWFvNvMDsSrhCDPY1rGsDT5Xk33uT1VHUa5xlmp17btAPutrisvp1PjaHf32VbmWWvt4cubzbawAtE7jlCCip4ys06ap0wBDIm1uYtKfisaQ5/mDGnTMWnpbkpVXAuDQ5zagPMbt/wDH7KuxLNRBcz2Jt3kILKhmBZAfNQRIOoBs9+6bhse17T4joIcSGgCCOQn0sqSvhKlUaWPawC5lpMt52Gw7q3wXCrRTnxIMCDGq28FBWYjE0nODQANROkSft7K2wfDbGPpP8QB4e0x1EzpBK5jwKQaG+cnfVAExv1C60cRNaluPM0RIMXt7INF+5NMzJncHa/IKP/gdLkIsBaOR7goQgTE8PUahaXtkt2Mx9k5uS0wNI1QNhKEIOVHhyiyYbY8ibeymYbBNp/DPvy9EIQSUIQgEIQgEIQgEIQgEIQgEIQgEIQgEIQgEIQgEIQgQqJissZUc1zplsxEc/ZCEDmZcwO1RLoIk7wd044SRGp20bjb5IQgrK3CGHcZIM+v9F0pcM0mua4F8tcHC45cjbZKhB//Z"/>
          <p:cNvSpPr>
            <a:spLocks noChangeAspect="1" noChangeArrowheads="1"/>
          </p:cNvSpPr>
          <p:nvPr/>
        </p:nvSpPr>
        <p:spPr bwMode="auto">
          <a:xfrm>
            <a:off x="0" y="-900113"/>
            <a:ext cx="2438400" cy="18669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181254" name="Picture 6" descr="http://www.kulelihortum.com/wp-content/uploads/2012/05/alkol1.jpg"/>
          <p:cNvPicPr>
            <a:picLocks noChangeAspect="1" noChangeArrowheads="1"/>
          </p:cNvPicPr>
          <p:nvPr/>
        </p:nvPicPr>
        <p:blipFill>
          <a:blip r:embed="rId3" cstate="print"/>
          <a:srcRect/>
          <a:stretch>
            <a:fillRect/>
          </a:stretch>
        </p:blipFill>
        <p:spPr bwMode="auto">
          <a:xfrm>
            <a:off x="5000628" y="1"/>
            <a:ext cx="4143372" cy="1752202"/>
          </a:xfrm>
          <a:prstGeom prst="rect">
            <a:avLst/>
          </a:prstGeom>
          <a:noFill/>
        </p:spPr>
      </p:pic>
      <p:pic>
        <p:nvPicPr>
          <p:cNvPr id="181256" name="Picture 8" descr="http://www.fatsachemicals.com/images/q7.jpg"/>
          <p:cNvPicPr>
            <a:picLocks noChangeAspect="1" noChangeArrowheads="1"/>
          </p:cNvPicPr>
          <p:nvPr/>
        </p:nvPicPr>
        <p:blipFill>
          <a:blip r:embed="rId4" cstate="print"/>
          <a:srcRect/>
          <a:stretch>
            <a:fillRect/>
          </a:stretch>
        </p:blipFill>
        <p:spPr bwMode="auto">
          <a:xfrm>
            <a:off x="2643174" y="0"/>
            <a:ext cx="2343150" cy="1847851"/>
          </a:xfrm>
          <a:prstGeom prst="rect">
            <a:avLst/>
          </a:prstGeom>
          <a:noFill/>
        </p:spPr>
      </p:pic>
    </p:spTree>
    <p:extLst>
      <p:ext uri="{BB962C8B-B14F-4D97-AF65-F5344CB8AC3E}">
        <p14:creationId xmlns:p14="http://schemas.microsoft.com/office/powerpoint/2010/main" val="261039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642924"/>
            <a:ext cx="8282880" cy="4143404"/>
          </a:xfrm>
        </p:spPr>
        <p:txBody>
          <a:bodyPr>
            <a:noAutofit/>
          </a:bodyPr>
          <a:lstStyle/>
          <a:p>
            <a:pPr marL="0" indent="0" algn="just">
              <a:buNone/>
            </a:pPr>
            <a:r>
              <a:rPr lang="tr-TR" sz="2100" u="sng" dirty="0">
                <a:solidFill>
                  <a:srgbClr val="C00000"/>
                </a:solidFill>
              </a:rPr>
              <a:t>Kimyasal Köpük </a:t>
            </a:r>
            <a:r>
              <a:rPr lang="tr-TR" sz="2100" dirty="0"/>
              <a:t>ve </a:t>
            </a:r>
            <a:r>
              <a:rPr lang="tr-TR" sz="2100" u="sng" dirty="0">
                <a:solidFill>
                  <a:srgbClr val="C00000"/>
                </a:solidFill>
              </a:rPr>
              <a:t>Mekanik Köpük </a:t>
            </a:r>
            <a:r>
              <a:rPr lang="tr-TR" sz="2100" dirty="0"/>
              <a:t>olarak iki türü bulunur.</a:t>
            </a:r>
          </a:p>
          <a:p>
            <a:pPr marL="0" indent="0" algn="just">
              <a:buNone/>
            </a:pPr>
            <a:endParaRPr lang="tr-TR" sz="2100" dirty="0"/>
          </a:p>
          <a:p>
            <a:pPr algn="just"/>
            <a:r>
              <a:rPr lang="tr-TR" sz="2100" dirty="0">
                <a:solidFill>
                  <a:srgbClr val="C00000"/>
                </a:solidFill>
              </a:rPr>
              <a:t>Kimyasal köpük: </a:t>
            </a:r>
            <a:r>
              <a:rPr lang="tr-TR" sz="2100" dirty="0"/>
              <a:t>Köpük oluşumu, </a:t>
            </a:r>
            <a:r>
              <a:rPr lang="tr-TR" sz="2100" dirty="0" err="1">
                <a:solidFill>
                  <a:schemeClr val="accent4"/>
                </a:solidFill>
              </a:rPr>
              <a:t>alimünyumsülfat</a:t>
            </a:r>
            <a:r>
              <a:rPr lang="tr-TR" sz="2100" dirty="0">
                <a:solidFill>
                  <a:schemeClr val="accent4"/>
                </a:solidFill>
              </a:rPr>
              <a:t> ve </a:t>
            </a:r>
            <a:r>
              <a:rPr lang="tr-TR" sz="2100" dirty="0" err="1">
                <a:solidFill>
                  <a:schemeClr val="accent4"/>
                </a:solidFill>
              </a:rPr>
              <a:t>sodyumbikarbonatın</a:t>
            </a:r>
            <a:r>
              <a:rPr lang="tr-TR" sz="2100" dirty="0">
                <a:solidFill>
                  <a:schemeClr val="accent4"/>
                </a:solidFill>
              </a:rPr>
              <a:t> sudaki reaksiyonu</a:t>
            </a:r>
            <a:r>
              <a:rPr lang="tr-TR" sz="2100" dirty="0"/>
              <a:t> ile meydana getirilir.</a:t>
            </a:r>
          </a:p>
          <a:p>
            <a:pPr lvl="1" algn="just"/>
            <a:r>
              <a:rPr lang="tr-TR" sz="2100" dirty="0"/>
              <a:t>Isıya dayanıklı olup, çok yoğun olduğundan yavaş hareket eder.</a:t>
            </a:r>
          </a:p>
          <a:p>
            <a:pPr algn="just"/>
            <a:r>
              <a:rPr lang="tr-TR" sz="2100" dirty="0">
                <a:solidFill>
                  <a:srgbClr val="C00000"/>
                </a:solidFill>
              </a:rPr>
              <a:t>Mekanik köpük: </a:t>
            </a:r>
            <a:r>
              <a:rPr lang="tr-TR" sz="2100" dirty="0"/>
              <a:t>Protein esaslı veya sentetik olabilen mekanik köpük</a:t>
            </a:r>
            <a:r>
              <a:rPr lang="tr-TR" sz="2100" dirty="0">
                <a:solidFill>
                  <a:schemeClr val="accent4"/>
                </a:solidFill>
              </a:rPr>
              <a:t>, yüzeyi kaplayarak buhar çıkmasına engel </a:t>
            </a:r>
            <a:r>
              <a:rPr lang="tr-TR" sz="2100" dirty="0"/>
              <a:t>olur. </a:t>
            </a:r>
          </a:p>
          <a:p>
            <a:pPr lvl="1" algn="just"/>
            <a:r>
              <a:rPr lang="tr-TR" sz="2100" dirty="0"/>
              <a:t>Köpük içerisinde su mevcut olduğundan, suyun soğutma etkisi de ayrı bir avantajdır. </a:t>
            </a:r>
          </a:p>
          <a:p>
            <a:pPr lvl="1" algn="just"/>
            <a:r>
              <a:rPr lang="tr-TR" sz="2100" dirty="0"/>
              <a:t>Ancak</a:t>
            </a:r>
            <a:r>
              <a:rPr lang="tr-TR" sz="2100" dirty="0">
                <a:solidFill>
                  <a:schemeClr val="accent4"/>
                </a:solidFill>
              </a:rPr>
              <a:t>, elektrik sistemiyle ilgili yangınlarda </a:t>
            </a:r>
            <a:r>
              <a:rPr lang="tr-TR" sz="2100" dirty="0"/>
              <a:t>önerilmemektedir.</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123</a:t>
            </a:fld>
            <a:endParaRPr kumimoji="0" lang="tr-TR"/>
          </a:p>
        </p:txBody>
      </p:sp>
    </p:spTree>
    <p:extLst>
      <p:ext uri="{BB962C8B-B14F-4D97-AF65-F5344CB8AC3E}">
        <p14:creationId xmlns:p14="http://schemas.microsoft.com/office/powerpoint/2010/main" val="154232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checkerboard(across)">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checkerboard(across)">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checkerboard(across)">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checkerboard(across)">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checkerboard(across)">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28596" y="428610"/>
            <a:ext cx="5715000" cy="34956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643702" y="357172"/>
            <a:ext cx="2057400" cy="141922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5715008" y="3429006"/>
            <a:ext cx="3200400" cy="1409700"/>
          </a:xfrm>
          <a:prstGeom prst="rect">
            <a:avLst/>
          </a:prstGeom>
          <a:noFill/>
          <a:ln w="9525">
            <a:noFill/>
            <a:miter lim="800000"/>
            <a:headEnd/>
            <a:tailEnd/>
          </a:ln>
        </p:spPr>
      </p:pic>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124</a:t>
            </a:fld>
            <a:endParaRPr kumimoji="0" lang="tr-TR">
              <a:solidFill>
                <a:srgbClr val="00B0F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285720" y="550166"/>
            <a:ext cx="8713787" cy="3293209"/>
          </a:xfrm>
          <a:prstGeom prst="rect">
            <a:avLst/>
          </a:prstGeom>
          <a:noFill/>
          <a:ln w="9525">
            <a:noFill/>
            <a:miter lim="800000"/>
            <a:headEnd/>
            <a:tailEnd/>
          </a:ln>
        </p:spPr>
        <p:txBody>
          <a:bodyPr anchor="ctr">
            <a:spAutoFit/>
          </a:bodyPr>
          <a:lstStyle/>
          <a:p>
            <a:r>
              <a:rPr lang="tr-TR" sz="2600" dirty="0"/>
              <a:t>   Köpük </a:t>
            </a:r>
            <a:r>
              <a:rPr lang="tr-TR" sz="2600" u="sng" dirty="0">
                <a:solidFill>
                  <a:srgbClr val="FF0000"/>
                </a:solidFill>
              </a:rPr>
              <a:t>kullanılmaması </a:t>
            </a:r>
            <a:r>
              <a:rPr lang="tr-TR" sz="2600" dirty="0"/>
              <a:t>gereken yerler:</a:t>
            </a:r>
          </a:p>
          <a:p>
            <a:endParaRPr lang="tr-TR" sz="2600" dirty="0"/>
          </a:p>
          <a:p>
            <a:r>
              <a:rPr lang="tr-TR" sz="2600" i="1" dirty="0"/>
              <a:t>   </a:t>
            </a:r>
            <a:r>
              <a:rPr lang="en-US" sz="2600" i="1" dirty="0"/>
              <a:t>►</a:t>
            </a:r>
            <a:r>
              <a:rPr lang="tr-TR" sz="2600" dirty="0"/>
              <a:t> LPG yangınları,</a:t>
            </a:r>
          </a:p>
          <a:p>
            <a:r>
              <a:rPr lang="tr-TR" sz="2600" i="1" dirty="0"/>
              <a:t>   </a:t>
            </a:r>
            <a:r>
              <a:rPr lang="en-US" sz="2600" i="1" dirty="0"/>
              <a:t>►</a:t>
            </a:r>
            <a:r>
              <a:rPr lang="tr-TR" sz="2600" dirty="0"/>
              <a:t> Sıcak asfalt ve ağır yağ yangınları,</a:t>
            </a:r>
          </a:p>
          <a:p>
            <a:r>
              <a:rPr lang="tr-TR" sz="2600" i="1" dirty="0"/>
              <a:t>   </a:t>
            </a:r>
            <a:r>
              <a:rPr lang="en-US" sz="2600" i="1" dirty="0"/>
              <a:t>►</a:t>
            </a:r>
            <a:r>
              <a:rPr lang="tr-TR" sz="2600" dirty="0"/>
              <a:t> Elektrik tesisatı yangınları,</a:t>
            </a:r>
          </a:p>
          <a:p>
            <a:r>
              <a:rPr lang="tr-TR" sz="2600" i="1" dirty="0"/>
              <a:t>   </a:t>
            </a:r>
            <a:r>
              <a:rPr lang="en-US" sz="2600" i="1" dirty="0"/>
              <a:t>►</a:t>
            </a:r>
            <a:r>
              <a:rPr lang="tr-TR" sz="2600" dirty="0"/>
              <a:t> Gıda maddeleri yangını,</a:t>
            </a:r>
          </a:p>
          <a:p>
            <a:r>
              <a:rPr lang="tr-TR" sz="2600" i="1" dirty="0"/>
              <a:t>   </a:t>
            </a:r>
            <a:r>
              <a:rPr lang="en-US" sz="2600" i="1" dirty="0"/>
              <a:t>►</a:t>
            </a:r>
            <a:r>
              <a:rPr lang="tr-TR" sz="2600" dirty="0"/>
              <a:t> Kuru kimyevi toz kullanılan yangınlar (aynı anda kullanılmaz).</a:t>
            </a:r>
          </a:p>
        </p:txBody>
      </p:sp>
      <p:sp>
        <p:nvSpPr>
          <p:cNvPr id="3" name="2 Slayt Numarası Yer Tutucusu"/>
          <p:cNvSpPr>
            <a:spLocks noGrp="1"/>
          </p:cNvSpPr>
          <p:nvPr>
            <p:ph type="sldNum" sz="quarter" idx="12"/>
          </p:nvPr>
        </p:nvSpPr>
        <p:spPr/>
        <p:txBody>
          <a:bodyPr>
            <a:normAutofit lnSpcReduction="10000"/>
          </a:bodyPr>
          <a:lstStyle/>
          <a:p>
            <a:fld id="{A3F7CB7D-F184-43C7-B6FD-03D728E1BBFF}" type="slidenum">
              <a:rPr kumimoji="0" lang="tr-TR" smtClean="0">
                <a:solidFill>
                  <a:schemeClr val="tx2"/>
                </a:solidFill>
              </a:rPr>
              <a:pPr/>
              <a:t>125</a:t>
            </a:fld>
            <a:endParaRPr kumimoji="0" lang="tr-TR">
              <a:solidFill>
                <a:schemeClr val="tx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8715404" cy="512258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143240" y="4500576"/>
            <a:ext cx="1933575" cy="219075"/>
          </a:xfrm>
          <a:prstGeom prst="rect">
            <a:avLst/>
          </a:prstGeom>
          <a:noFill/>
          <a:ln w="9525">
            <a:noFill/>
            <a:miter lim="800000"/>
            <a:headEnd/>
            <a:tailEnd/>
          </a:ln>
        </p:spPr>
      </p:pic>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126</a:t>
            </a:fld>
            <a:endParaRPr kumimoji="0" lang="tr-T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1259632" y="1563638"/>
            <a:ext cx="6148554" cy="3259185"/>
          </a:xfrm>
          <a:prstGeom prst="rect">
            <a:avLst/>
          </a:prstGeom>
          <a:noFill/>
          <a:ln w="9525">
            <a:noFill/>
            <a:miter lim="800000"/>
            <a:headEnd/>
            <a:tailEnd/>
          </a:ln>
        </p:spPr>
      </p:pic>
      <p:sp>
        <p:nvSpPr>
          <p:cNvPr id="6" name="Rectangle 5"/>
          <p:cNvSpPr/>
          <p:nvPr/>
        </p:nvSpPr>
        <p:spPr>
          <a:xfrm>
            <a:off x="755576" y="195486"/>
            <a:ext cx="7920880" cy="923330"/>
          </a:xfrm>
          <a:prstGeom prst="rect">
            <a:avLst/>
          </a:prstGeom>
        </p:spPr>
        <p:txBody>
          <a:bodyPr wrap="square">
            <a:spAutoFit/>
          </a:bodyPr>
          <a:lstStyle/>
          <a:p>
            <a:r>
              <a:rPr lang="tr-TR" dirty="0"/>
              <a:t>KKT OTOMATİK SÖNDÜRME SİSTEMLERİ</a:t>
            </a:r>
          </a:p>
          <a:p>
            <a:r>
              <a:rPr lang="tr-TR" dirty="0"/>
              <a:t>Akaryakıt İstasyonları Otomatik/Manual</a:t>
            </a:r>
          </a:p>
          <a:p>
            <a:r>
              <a:rPr lang="tr-TR" dirty="0"/>
              <a:t>Söndürme Sistemleri</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28600" y="2571750"/>
            <a:ext cx="8686800" cy="1066800"/>
          </a:xfrm>
          <a:prstGeom prst="rect">
            <a:avLst/>
          </a:prstGeom>
          <a:noFill/>
          <a:ln w="9525">
            <a:noFill/>
            <a:miter lim="800000"/>
            <a:headEnd/>
            <a:tailEnd/>
          </a:ln>
        </p:spPr>
      </p:pic>
      <p:sp>
        <p:nvSpPr>
          <p:cNvPr id="2" name="1 Başlık"/>
          <p:cNvSpPr>
            <a:spLocks noGrp="1"/>
          </p:cNvSpPr>
          <p:nvPr>
            <p:ph type="title"/>
          </p:nvPr>
        </p:nvSpPr>
        <p:spPr>
          <a:xfrm>
            <a:off x="357158" y="0"/>
            <a:ext cx="8229600" cy="642924"/>
          </a:xfrm>
        </p:spPr>
        <p:txBody>
          <a:bodyPr>
            <a:normAutofit fontScale="90000"/>
          </a:bodyPr>
          <a:lstStyle/>
          <a:p>
            <a:r>
              <a:rPr lang="tr-TR" dirty="0">
                <a:solidFill>
                  <a:srgbClr val="FF0000"/>
                </a:solidFill>
              </a:rPr>
              <a:t>HALON GAZLI SÖNDÜRÜCÜLER</a:t>
            </a:r>
          </a:p>
        </p:txBody>
      </p:sp>
      <p:sp>
        <p:nvSpPr>
          <p:cNvPr id="221185" name="Rectangle 1"/>
          <p:cNvSpPr>
            <a:spLocks noChangeArrowheads="1"/>
          </p:cNvSpPr>
          <p:nvPr/>
        </p:nvSpPr>
        <p:spPr bwMode="auto">
          <a:xfrm>
            <a:off x="214282" y="928676"/>
            <a:ext cx="8572560" cy="1407430"/>
          </a:xfrm>
          <a:prstGeom prst="rect">
            <a:avLst/>
          </a:prstGeom>
          <a:noFill/>
          <a:ln w="9525">
            <a:noFill/>
            <a:miter lim="800000"/>
            <a:headEnd/>
            <a:tailEnd/>
          </a:ln>
          <a:effectLst/>
        </p:spPr>
        <p:txBody>
          <a:bodyPr vert="horz" wrap="square" lIns="11109" tIns="11109" rIns="11109" bIns="11109"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tr-TR" sz="1800" b="1" i="0" u="none" strike="noStrike" cap="none" normalizeH="0" baseline="0" dirty="0" err="1">
                <a:ln>
                  <a:noFill/>
                </a:ln>
                <a:solidFill>
                  <a:schemeClr val="tx1"/>
                </a:solidFill>
                <a:effectLst/>
                <a:latin typeface="Arial" pitchFamily="34" charset="0"/>
              </a:rPr>
              <a:t>Halon</a:t>
            </a:r>
            <a:r>
              <a:rPr kumimoji="0" lang="tr-TR" sz="1800" b="1" i="0" u="none" strike="noStrike" cap="none" normalizeH="0" baseline="0" dirty="0">
                <a:ln>
                  <a:noFill/>
                </a:ln>
                <a:solidFill>
                  <a:schemeClr val="tx1"/>
                </a:solidFill>
                <a:effectLst/>
                <a:latin typeface="Arial" pitchFamily="34" charset="0"/>
              </a:rPr>
              <a:t> Nedir</a:t>
            </a:r>
            <a:r>
              <a:rPr lang="tr-TR" dirty="0">
                <a:latin typeface="Arial" pitchFamily="34" charset="0"/>
              </a:rPr>
              <a:t>: </a:t>
            </a:r>
            <a:r>
              <a:rPr kumimoji="0" lang="tr-TR" sz="1800" b="0" i="0" u="none" strike="noStrike" cap="none" normalizeH="0" baseline="0" dirty="0">
                <a:ln>
                  <a:noFill/>
                </a:ln>
                <a:solidFill>
                  <a:schemeClr val="tx1"/>
                </a:solidFill>
                <a:effectLst/>
                <a:latin typeface="Arial" pitchFamily="34" charset="0"/>
              </a:rPr>
              <a:t>yangın söndürmede kullanılan bileşiklerin genel adıdır. Bu bileşikler genellikle halojenler dizilmiş </a:t>
            </a:r>
            <a:r>
              <a:rPr kumimoji="0" lang="tr-TR" sz="1800" b="0" i="0" u="none" strike="noStrike" cap="none" normalizeH="0" baseline="0" dirty="0">
                <a:ln>
                  <a:noFill/>
                </a:ln>
                <a:solidFill>
                  <a:srgbClr val="FF0000"/>
                </a:solidFill>
                <a:effectLst/>
                <a:latin typeface="Arial" pitchFamily="34" charset="0"/>
              </a:rPr>
              <a:t>alifatik hidrokarbonlardır. </a:t>
            </a:r>
            <a:r>
              <a:rPr kumimoji="0" lang="tr-TR" sz="1800" b="0" i="0" u="none" strike="noStrike" cap="none" normalizeH="0" baseline="0" dirty="0">
                <a:ln>
                  <a:noFill/>
                </a:ln>
                <a:solidFill>
                  <a:schemeClr val="tx1"/>
                </a:solidFill>
                <a:effectLst/>
                <a:latin typeface="Arial" pitchFamily="34" charset="0"/>
              </a:rPr>
              <a:t>Metan veya </a:t>
            </a:r>
            <a:r>
              <a:rPr kumimoji="0" lang="tr-TR" sz="1800" b="0" i="0" u="none" strike="noStrike" cap="none" normalizeH="0" baseline="0" dirty="0" err="1">
                <a:ln>
                  <a:noFill/>
                </a:ln>
                <a:solidFill>
                  <a:schemeClr val="tx1"/>
                </a:solidFill>
                <a:effectLst/>
                <a:latin typeface="Arial" pitchFamily="34" charset="0"/>
              </a:rPr>
              <a:t>etandan</a:t>
            </a:r>
            <a:r>
              <a:rPr kumimoji="0" lang="tr-TR" sz="1800" b="0" i="0" u="none" strike="noStrike" cap="none" normalizeH="0" baseline="0" dirty="0">
                <a:ln>
                  <a:noFill/>
                </a:ln>
                <a:solidFill>
                  <a:schemeClr val="tx1"/>
                </a:solidFill>
                <a:effectLst/>
                <a:latin typeface="Arial" pitchFamily="34" charset="0"/>
              </a:rPr>
              <a:t> türemişlerdir. Elektriği iletmediklerinden özellikle elektrikli cihazların korunmasında kullanılırlar. Mesela ticari adı </a:t>
            </a:r>
            <a:r>
              <a:rPr kumimoji="0" lang="tr-TR" sz="1800" b="0" i="0" u="none" strike="noStrike" cap="none" normalizeH="0" baseline="0" dirty="0" err="1">
                <a:ln>
                  <a:noFill/>
                </a:ln>
                <a:solidFill>
                  <a:schemeClr val="tx1"/>
                </a:solidFill>
                <a:effectLst/>
                <a:latin typeface="Arial" pitchFamily="34" charset="0"/>
              </a:rPr>
              <a:t>halon</a:t>
            </a:r>
            <a:r>
              <a:rPr kumimoji="0" lang="tr-TR" sz="1800" b="0" i="0" u="none" strike="noStrike" cap="none" normalizeH="0" baseline="0" dirty="0">
                <a:ln>
                  <a:noFill/>
                </a:ln>
                <a:solidFill>
                  <a:schemeClr val="tx1"/>
                </a:solidFill>
                <a:effectLst/>
                <a:latin typeface="Arial" pitchFamily="34" charset="0"/>
              </a:rPr>
              <a:t> 1301 olan </a:t>
            </a:r>
            <a:r>
              <a:rPr kumimoji="0" lang="tr-TR" sz="1800" b="0" i="0" u="none" strike="noStrike" cap="none" normalizeH="0" baseline="0" dirty="0" err="1">
                <a:ln>
                  <a:noFill/>
                </a:ln>
                <a:solidFill>
                  <a:schemeClr val="tx1"/>
                </a:solidFill>
                <a:effectLst/>
                <a:latin typeface="Arial" pitchFamily="34" charset="0"/>
              </a:rPr>
              <a:t>bromo</a:t>
            </a:r>
            <a:r>
              <a:rPr kumimoji="0" lang="tr-TR" sz="1800" b="0" i="0" u="none" strike="noStrike" cap="none" normalizeH="0" baseline="0" dirty="0">
                <a:ln>
                  <a:noFill/>
                </a:ln>
                <a:solidFill>
                  <a:schemeClr val="tx1"/>
                </a:solidFill>
                <a:effectLst/>
                <a:latin typeface="Arial" pitchFamily="34" charset="0"/>
              </a:rPr>
              <a:t> </a:t>
            </a:r>
            <a:r>
              <a:rPr kumimoji="0" lang="tr-TR" sz="1800" b="0" i="0" u="none" strike="noStrike" cap="none" normalizeH="0" baseline="0" dirty="0" err="1">
                <a:ln>
                  <a:noFill/>
                </a:ln>
                <a:solidFill>
                  <a:schemeClr val="tx1"/>
                </a:solidFill>
                <a:effectLst/>
                <a:latin typeface="Arial" pitchFamily="34" charset="0"/>
              </a:rPr>
              <a:t>triflorom</a:t>
            </a:r>
            <a:r>
              <a:rPr kumimoji="0" lang="tr-TR" sz="1800" b="0" i="0" u="none" strike="noStrike" cap="none" normalizeH="0" baseline="0" dirty="0">
                <a:ln>
                  <a:noFill/>
                </a:ln>
                <a:solidFill>
                  <a:schemeClr val="tx1"/>
                </a:solidFill>
                <a:effectLst/>
                <a:latin typeface="Arial" pitchFamily="34" charset="0"/>
              </a:rPr>
              <a:t> </a:t>
            </a:r>
            <a:r>
              <a:rPr kumimoji="0" lang="tr-TR" sz="1800" b="0" i="0" u="none" strike="noStrike" cap="none" normalizeH="0" baseline="0" dirty="0" err="1">
                <a:ln>
                  <a:noFill/>
                </a:ln>
                <a:solidFill>
                  <a:schemeClr val="tx1"/>
                </a:solidFill>
                <a:effectLst/>
                <a:latin typeface="Arial" pitchFamily="34" charset="0"/>
              </a:rPr>
              <a:t>etan</a:t>
            </a:r>
            <a:r>
              <a:rPr kumimoji="0" lang="tr-TR" sz="1800" b="0" i="0" u="none" strike="noStrike" cap="none" normalizeH="0" baseline="0" dirty="0">
                <a:ln>
                  <a:noFill/>
                </a:ln>
                <a:solidFill>
                  <a:schemeClr val="tx1"/>
                </a:solidFill>
                <a:effectLst/>
                <a:latin typeface="Arial" pitchFamily="34" charset="0"/>
              </a:rPr>
              <a:t> bilhassa tutuşan elektronik cihazların söndürülmesinde tercih edilir.</a:t>
            </a:r>
          </a:p>
        </p:txBody>
      </p:sp>
      <p:sp>
        <p:nvSpPr>
          <p:cNvPr id="221186" name="AutoShape 2" descr="http://www.kansasfire.com/images/Halon_1211.jpg"/>
          <p:cNvSpPr>
            <a:spLocks noChangeAspect="1" noChangeArrowheads="1"/>
          </p:cNvSpPr>
          <p:nvPr/>
        </p:nvSpPr>
        <p:spPr bwMode="auto">
          <a:xfrm>
            <a:off x="74613" y="-457200"/>
            <a:ext cx="1143000" cy="1143000"/>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6" name="5 Oval"/>
          <p:cNvSpPr/>
          <p:nvPr/>
        </p:nvSpPr>
        <p:spPr>
          <a:xfrm>
            <a:off x="5072066" y="3286130"/>
            <a:ext cx="3500462" cy="4286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7 Slayt Numarası Yer Tutucusu"/>
          <p:cNvSpPr>
            <a:spLocks noGrp="1"/>
          </p:cNvSpPr>
          <p:nvPr>
            <p:ph type="sldNum" sz="quarter" idx="4294967295"/>
          </p:nvPr>
        </p:nvSpPr>
        <p:spPr>
          <a:xfrm>
            <a:off x="8310594" y="4798236"/>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128</a:t>
            </a:fld>
            <a:endParaRPr kumimoji="0" lang="tr-TR">
              <a:solidFill>
                <a:srgbClr val="00B0F0"/>
              </a:solidFill>
            </a:endParaRPr>
          </a:p>
        </p:txBody>
      </p:sp>
      <p:pic>
        <p:nvPicPr>
          <p:cNvPr id="1028" name="Picture 4"/>
          <p:cNvPicPr>
            <a:picLocks noChangeAspect="1" noChangeArrowheads="1"/>
          </p:cNvPicPr>
          <p:nvPr/>
        </p:nvPicPr>
        <p:blipFill>
          <a:blip r:embed="rId3" cstate="print"/>
          <a:srcRect/>
          <a:stretch>
            <a:fillRect/>
          </a:stretch>
        </p:blipFill>
        <p:spPr bwMode="auto">
          <a:xfrm>
            <a:off x="166688" y="3881214"/>
            <a:ext cx="8810625" cy="1066800"/>
          </a:xfrm>
          <a:prstGeom prst="rect">
            <a:avLst/>
          </a:prstGeom>
          <a:noFill/>
          <a:ln w="9525">
            <a:noFill/>
            <a:miter lim="800000"/>
            <a:headEnd/>
            <a:tailEnd/>
          </a:ln>
        </p:spPr>
      </p:pic>
      <p:cxnSp>
        <p:nvCxnSpPr>
          <p:cNvPr id="12" name="11 Düz Bağlayıcı"/>
          <p:cNvCxnSpPr/>
          <p:nvPr/>
        </p:nvCxnSpPr>
        <p:spPr>
          <a:xfrm>
            <a:off x="33867" y="4405817"/>
            <a:ext cx="24837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12 Düz Bağlayıcı"/>
          <p:cNvCxnSpPr/>
          <p:nvPr/>
        </p:nvCxnSpPr>
        <p:spPr>
          <a:xfrm>
            <a:off x="6660232" y="4155926"/>
            <a:ext cx="17281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checkerboard(across)">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checkerboard(across)">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par>
                                <p:cTn id="23" presetID="5" presetClass="entr" presetSubtype="1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heckerboard(across)">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928694" y="-1"/>
            <a:ext cx="7358082" cy="5172787"/>
          </a:xfrm>
          <a:prstGeom prst="rect">
            <a:avLst/>
          </a:prstGeom>
          <a:noFill/>
          <a:ln w="9525">
            <a:noFill/>
            <a:miter lim="800000"/>
            <a:headEnd/>
            <a:tailEnd/>
          </a:ln>
        </p:spPr>
      </p:pic>
      <p:sp>
        <p:nvSpPr>
          <p:cNvPr id="3" name="2 Slayt Numarası Yer Tutucusu"/>
          <p:cNvSpPr>
            <a:spLocks noGrp="1"/>
          </p:cNvSpPr>
          <p:nvPr>
            <p:ph type="sldNum" sz="quarter" idx="4294967295"/>
          </p:nvPr>
        </p:nvSpPr>
        <p:spPr>
          <a:xfrm>
            <a:off x="8310594"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129</a:t>
            </a:fld>
            <a:endParaRPr kumimoji="0" lang="tr-TR">
              <a:solidFill>
                <a:srgbClr val="00B0F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251520" y="1348755"/>
            <a:ext cx="8606760" cy="1080119"/>
          </a:xfrm>
        </p:spPr>
        <p:txBody>
          <a:bodyPr>
            <a:noAutofit/>
          </a:bodyPr>
          <a:lstStyle/>
          <a:p>
            <a:pPr algn="just"/>
            <a:r>
              <a:rPr lang="tr-TR" sz="2000" dirty="0">
                <a:solidFill>
                  <a:srgbClr val="C00000"/>
                </a:solidFill>
              </a:rPr>
              <a:t>Yangın kompartımanı: </a:t>
            </a:r>
            <a:r>
              <a:rPr lang="tr-TR" sz="2000" dirty="0"/>
              <a:t>Bir bina içerisinde, tavan ve taban döşemesi dahil olmak üzere, </a:t>
            </a:r>
            <a:r>
              <a:rPr lang="tr-TR" sz="2000" dirty="0">
                <a:solidFill>
                  <a:schemeClr val="accent4"/>
                </a:solidFill>
              </a:rPr>
              <a:t>her yanı en az 60 dakika yangına karşı dayanıklı yapı elemanları ile </a:t>
            </a:r>
            <a:r>
              <a:rPr lang="tr-TR" sz="2000" b="1" dirty="0">
                <a:solidFill>
                  <a:schemeClr val="accent4"/>
                </a:solidFill>
              </a:rPr>
              <a:t>duman ve ısı geçirmez </a:t>
            </a:r>
            <a:r>
              <a:rPr lang="tr-TR" sz="2000" dirty="0">
                <a:solidFill>
                  <a:schemeClr val="accent4"/>
                </a:solidFill>
              </a:rPr>
              <a:t>alanlara ayrılmış bölgedir.</a:t>
            </a:r>
            <a:endParaRPr lang="tr-TR" sz="20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a:t>
            </a:fld>
            <a:endParaRPr kumimoji="0" lang="tr-TR"/>
          </a:p>
        </p:txBody>
      </p:sp>
      <p:sp>
        <p:nvSpPr>
          <p:cNvPr id="7" name="6 Dikdörtgen"/>
          <p:cNvSpPr/>
          <p:nvPr/>
        </p:nvSpPr>
        <p:spPr>
          <a:xfrm>
            <a:off x="500034" y="2558177"/>
            <a:ext cx="8429684" cy="1785104"/>
          </a:xfrm>
          <a:prstGeom prst="rect">
            <a:avLst/>
          </a:prstGeom>
        </p:spPr>
        <p:txBody>
          <a:bodyPr wrap="square">
            <a:spAutoFit/>
          </a:bodyPr>
          <a:lstStyle/>
          <a:p>
            <a:pPr algn="just"/>
            <a:r>
              <a:rPr lang="tr-TR" sz="2200" dirty="0">
                <a:solidFill>
                  <a:srgbClr val="00B050"/>
                </a:solidFill>
                <a:latin typeface="Times New Roman" pitchFamily="18" charset="0"/>
                <a:cs typeface="Times New Roman" pitchFamily="18" charset="0"/>
              </a:rPr>
              <a:t> İki veya daha çok bina tarafından ortak kullanılan duvarlar, </a:t>
            </a:r>
            <a:r>
              <a:rPr lang="tr-TR" sz="2200" dirty="0">
                <a:latin typeface="Times New Roman" pitchFamily="18" charset="0"/>
                <a:cs typeface="Times New Roman" pitchFamily="18" charset="0"/>
              </a:rPr>
              <a:t>kazan dairesi,</a:t>
            </a:r>
            <a:r>
              <a:rPr lang="tr-TR" sz="2200" dirty="0">
                <a:solidFill>
                  <a:srgbClr val="00B050"/>
                </a:solidFill>
                <a:latin typeface="Times New Roman" pitchFamily="18" charset="0"/>
                <a:cs typeface="Times New Roman" pitchFamily="18" charset="0"/>
              </a:rPr>
              <a:t> </a:t>
            </a:r>
            <a:r>
              <a:rPr lang="tr-TR" sz="2200" dirty="0">
                <a:solidFill>
                  <a:srgbClr val="FF0000"/>
                </a:solidFill>
                <a:latin typeface="Times New Roman" pitchFamily="18" charset="0"/>
                <a:cs typeface="Times New Roman" pitchFamily="18" charset="0"/>
              </a:rPr>
              <a:t>otopark,</a:t>
            </a:r>
            <a:r>
              <a:rPr lang="tr-TR" sz="2200" dirty="0">
                <a:solidFill>
                  <a:srgbClr val="00B050"/>
                </a:solidFill>
                <a:latin typeface="Times New Roman" pitchFamily="18" charset="0"/>
                <a:cs typeface="Times New Roman" pitchFamily="18" charset="0"/>
              </a:rPr>
              <a:t> ana elektrik dağıtım odaları, </a:t>
            </a:r>
            <a:r>
              <a:rPr lang="tr-TR" sz="2200" b="1" dirty="0">
                <a:solidFill>
                  <a:srgbClr val="0070C0"/>
                </a:solidFill>
                <a:latin typeface="Times New Roman" pitchFamily="18" charset="0"/>
                <a:cs typeface="Times New Roman" pitchFamily="18" charset="0"/>
              </a:rPr>
              <a:t>yapı içindeki trafo merkezleri,</a:t>
            </a:r>
            <a:r>
              <a:rPr lang="tr-TR" sz="2200" dirty="0">
                <a:solidFill>
                  <a:srgbClr val="00B050"/>
                </a:solidFill>
                <a:latin typeface="Times New Roman" pitchFamily="18" charset="0"/>
                <a:cs typeface="Times New Roman" pitchFamily="18" charset="0"/>
              </a:rPr>
              <a:t> </a:t>
            </a:r>
            <a:r>
              <a:rPr lang="tr-TR" sz="2200" dirty="0">
                <a:latin typeface="Times New Roman" pitchFamily="18" charset="0"/>
                <a:cs typeface="Times New Roman" pitchFamily="18" charset="0"/>
              </a:rPr>
              <a:t>orta gerilim merkezleri, </a:t>
            </a:r>
            <a:r>
              <a:rPr lang="tr-TR" sz="2200" dirty="0">
                <a:solidFill>
                  <a:srgbClr val="FF0000"/>
                </a:solidFill>
                <a:latin typeface="Times New Roman" pitchFamily="18" charset="0"/>
                <a:cs typeface="Times New Roman" pitchFamily="18" charset="0"/>
              </a:rPr>
              <a:t>jeneratör grubu odaları </a:t>
            </a:r>
            <a:r>
              <a:rPr lang="tr-TR" sz="2200" dirty="0">
                <a:solidFill>
                  <a:srgbClr val="00B050"/>
                </a:solidFill>
                <a:latin typeface="Times New Roman" pitchFamily="18" charset="0"/>
                <a:cs typeface="Times New Roman" pitchFamily="18" charset="0"/>
              </a:rPr>
              <a:t>ve benzeri yangın tehlikesi olan kapalı alanların duvarları ve döşemeleri </a:t>
            </a:r>
            <a:r>
              <a:rPr lang="tr-TR" sz="2200" dirty="0">
                <a:solidFill>
                  <a:srgbClr val="FF0000"/>
                </a:solidFill>
                <a:latin typeface="Times New Roman" pitchFamily="18" charset="0"/>
                <a:cs typeface="Times New Roman" pitchFamily="18" charset="0"/>
              </a:rPr>
              <a:t>kompartıman duvarı özelliğinde olmalıdır. </a:t>
            </a:r>
          </a:p>
        </p:txBody>
      </p:sp>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layt Numarası Yer Tutucusu"/>
          <p:cNvSpPr>
            <a:spLocks noGrp="1"/>
          </p:cNvSpPr>
          <p:nvPr>
            <p:ph type="sldNum" sz="quarter" idx="4294967295"/>
          </p:nvPr>
        </p:nvSpPr>
        <p:spPr>
          <a:xfrm>
            <a:off x="8239156" y="4869674"/>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130</a:t>
            </a:fld>
            <a:endParaRPr kumimoji="0" lang="tr-TR">
              <a:solidFill>
                <a:srgbClr val="00B0F0"/>
              </a:solidFill>
            </a:endParaRPr>
          </a:p>
        </p:txBody>
      </p:sp>
      <p:pic>
        <p:nvPicPr>
          <p:cNvPr id="2050" name="Picture 2"/>
          <p:cNvPicPr>
            <a:picLocks noChangeAspect="1" noChangeArrowheads="1"/>
          </p:cNvPicPr>
          <p:nvPr/>
        </p:nvPicPr>
        <p:blipFill>
          <a:blip r:embed="rId2" cstate="print"/>
          <a:srcRect/>
          <a:stretch>
            <a:fillRect/>
          </a:stretch>
        </p:blipFill>
        <p:spPr bwMode="auto">
          <a:xfrm>
            <a:off x="285750" y="238125"/>
            <a:ext cx="8572500" cy="466725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28596" y="118110"/>
            <a:ext cx="8426896" cy="1005840"/>
          </a:xfrm>
        </p:spPr>
        <p:txBody>
          <a:bodyPr>
            <a:normAutofit/>
          </a:bodyPr>
          <a:lstStyle/>
          <a:p>
            <a:pPr algn="ctr"/>
            <a:r>
              <a:rPr lang="tr-TR" sz="4500" dirty="0">
                <a:solidFill>
                  <a:srgbClr val="FF0000"/>
                </a:solidFill>
              </a:rPr>
              <a:t>Yangınla mücadele</a:t>
            </a: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r>
              <a:rPr lang="tr-TR" sz="3400" dirty="0">
                <a:solidFill>
                  <a:srgbClr val="00B050"/>
                </a:solidFill>
              </a:rPr>
              <a:t>Yangın çıkmasının önlenmesi</a:t>
            </a:r>
          </a:p>
          <a:p>
            <a:r>
              <a:rPr lang="tr-TR" sz="3400" dirty="0">
                <a:solidFill>
                  <a:srgbClr val="C00000"/>
                </a:solidFill>
              </a:rPr>
              <a:t>Yangının kısa sürede tespiti</a:t>
            </a:r>
          </a:p>
          <a:p>
            <a:r>
              <a:rPr lang="tr-TR" sz="3400" dirty="0">
                <a:solidFill>
                  <a:srgbClr val="00B0F0"/>
                </a:solidFill>
              </a:rPr>
              <a:t>Yangının yayılmasının önlenmesi</a:t>
            </a:r>
          </a:p>
          <a:p>
            <a:r>
              <a:rPr lang="tr-TR" sz="3400" dirty="0">
                <a:solidFill>
                  <a:srgbClr val="7030A0"/>
                </a:solidFill>
              </a:rPr>
              <a:t>Yangının söndürülmesi</a:t>
            </a:r>
          </a:p>
          <a:p>
            <a:r>
              <a:rPr lang="tr-TR" sz="3400" dirty="0"/>
              <a:t>Yangın sırasında tahliye</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131</a:t>
            </a:fld>
            <a:endParaRPr kumimoji="0" lang="tr-TR"/>
          </a:p>
        </p:txBody>
      </p:sp>
    </p:spTree>
    <p:extLst>
      <p:ext uri="{BB962C8B-B14F-4D97-AF65-F5344CB8AC3E}">
        <p14:creationId xmlns:p14="http://schemas.microsoft.com/office/powerpoint/2010/main" val="184216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çıkmasının önlenmesi</a:t>
            </a: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2875383"/>
          </a:xfrm>
        </p:spPr>
        <p:txBody>
          <a:bodyPr>
            <a:noAutofit/>
          </a:bodyPr>
          <a:lstStyle/>
          <a:p>
            <a:pPr algn="just"/>
            <a:r>
              <a:rPr lang="tr-TR" sz="2800" dirty="0">
                <a:solidFill>
                  <a:srgbClr val="C00000"/>
                </a:solidFill>
              </a:rPr>
              <a:t>Isı kaynağının kontrolü: </a:t>
            </a:r>
            <a:r>
              <a:rPr lang="tr-TR" sz="2800" dirty="0">
                <a:solidFill>
                  <a:srgbClr val="00B050"/>
                </a:solidFill>
              </a:rPr>
              <a:t>Çıplak alev, yanan sigara, soba, buhar boruları, elektrik ark ve kıvılcımları, güneş ışığı, sürtünmeden doğan kıvılcım, parlama-patlama olayları, egzotermik reaksiyonlar </a:t>
            </a:r>
            <a:r>
              <a:rPr lang="tr-TR" sz="2800" dirty="0"/>
              <a:t>bilinen yaygın ısı kaynaklarıdır. </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132</a:t>
            </a:fld>
            <a:endParaRPr kumimoji="0" lang="tr-TR"/>
          </a:p>
        </p:txBody>
      </p:sp>
    </p:spTree>
    <p:extLst>
      <p:ext uri="{BB962C8B-B14F-4D97-AF65-F5344CB8AC3E}">
        <p14:creationId xmlns:p14="http://schemas.microsoft.com/office/powerpoint/2010/main" val="38292950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dirty="0">
                <a:solidFill>
                  <a:srgbClr val="0070C0"/>
                </a:solidFill>
              </a:rPr>
              <a:t>Yangın çıkmasının önlenmesi</a:t>
            </a:r>
            <a:endParaRPr lang="en-US" sz="2400" dirty="0"/>
          </a:p>
        </p:txBody>
      </p:sp>
      <p:sp>
        <p:nvSpPr>
          <p:cNvPr id="5" name="Rectangle 4"/>
          <p:cNvSpPr/>
          <p:nvPr/>
        </p:nvSpPr>
        <p:spPr>
          <a:xfrm>
            <a:off x="755576" y="1365612"/>
            <a:ext cx="7416824" cy="3539430"/>
          </a:xfrm>
          <a:prstGeom prst="rect">
            <a:avLst/>
          </a:prstGeom>
        </p:spPr>
        <p:txBody>
          <a:bodyPr wrap="square">
            <a:spAutoFit/>
          </a:bodyPr>
          <a:lstStyle/>
          <a:p>
            <a:pPr algn="just"/>
            <a:r>
              <a:rPr lang="tr-TR" sz="2800" dirty="0">
                <a:solidFill>
                  <a:srgbClr val="C00000"/>
                </a:solidFill>
              </a:rPr>
              <a:t>Yanıcı Madde Kontrolü: </a:t>
            </a:r>
            <a:r>
              <a:rPr lang="tr-TR" sz="2800" dirty="0"/>
              <a:t>Yanıcı madde kullanılıyorsa</a:t>
            </a:r>
            <a:r>
              <a:rPr lang="tr-TR" sz="2800" dirty="0">
                <a:solidFill>
                  <a:srgbClr val="00B050"/>
                </a:solidFill>
              </a:rPr>
              <a:t>, birimde günlük ihtiyaca yetecek kadar bulundurmak, </a:t>
            </a:r>
            <a:endParaRPr lang="en-US" sz="2800" dirty="0">
              <a:solidFill>
                <a:srgbClr val="00B050"/>
              </a:solidFill>
            </a:endParaRPr>
          </a:p>
          <a:p>
            <a:pPr algn="just"/>
            <a:r>
              <a:rPr lang="tr-TR" sz="2800" dirty="0">
                <a:solidFill>
                  <a:srgbClr val="00B050"/>
                </a:solidFill>
              </a:rPr>
              <a:t>boş malzeme kaplarını biriktirmeden uygun metotlarla uzaklaştırmak, </a:t>
            </a:r>
            <a:endParaRPr lang="en-US" sz="2800" dirty="0">
              <a:solidFill>
                <a:srgbClr val="00B050"/>
              </a:solidFill>
            </a:endParaRPr>
          </a:p>
          <a:p>
            <a:pPr algn="just"/>
            <a:r>
              <a:rPr lang="tr-TR" sz="2800" dirty="0">
                <a:solidFill>
                  <a:srgbClr val="00B050"/>
                </a:solidFill>
              </a:rPr>
              <a:t>yanıcı maddelerin depolanması ile ilgili kurallara uymak</a:t>
            </a:r>
            <a:r>
              <a:rPr lang="en-US" sz="2800" dirty="0">
                <a:solidFill>
                  <a:srgbClr val="00B050"/>
                </a:solidFill>
              </a:rPr>
              <a:t>,</a:t>
            </a:r>
          </a:p>
          <a:p>
            <a:pPr algn="just"/>
            <a:r>
              <a:rPr lang="tr-TR" sz="2800" dirty="0"/>
              <a:t>bu husustaki en önemli hususlardır.</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dirty="0">
                <a:solidFill>
                  <a:srgbClr val="0070C0"/>
                </a:solidFill>
              </a:rPr>
              <a:t>Yangın çıkmasının önlenmesi</a:t>
            </a:r>
            <a:endParaRPr lang="en-US" sz="2400" dirty="0"/>
          </a:p>
        </p:txBody>
      </p:sp>
      <p:sp>
        <p:nvSpPr>
          <p:cNvPr id="5" name="Rectangle 4"/>
          <p:cNvSpPr/>
          <p:nvPr/>
        </p:nvSpPr>
        <p:spPr>
          <a:xfrm>
            <a:off x="899592" y="1417588"/>
            <a:ext cx="7776864" cy="3108543"/>
          </a:xfrm>
          <a:prstGeom prst="rect">
            <a:avLst/>
          </a:prstGeom>
        </p:spPr>
        <p:txBody>
          <a:bodyPr wrap="square">
            <a:spAutoFit/>
          </a:bodyPr>
          <a:lstStyle/>
          <a:p>
            <a:pPr algn="just"/>
            <a:r>
              <a:rPr lang="tr-TR" sz="2800" dirty="0">
                <a:solidFill>
                  <a:srgbClr val="C00000"/>
                </a:solidFill>
              </a:rPr>
              <a:t>Oksijen Kontrolü: </a:t>
            </a:r>
            <a:r>
              <a:rPr lang="tr-TR" sz="2800" dirty="0"/>
              <a:t>Yanma olayında </a:t>
            </a:r>
            <a:r>
              <a:rPr lang="tr-TR" sz="2800" dirty="0">
                <a:solidFill>
                  <a:srgbClr val="00B050"/>
                </a:solidFill>
              </a:rPr>
              <a:t>oksijenin kontrolü en zor olandır. </a:t>
            </a:r>
            <a:r>
              <a:rPr lang="tr-TR" sz="2800" dirty="0"/>
              <a:t>Atmosfere açık çalışmalarda bu mümkün olmamakla birlikte </a:t>
            </a:r>
            <a:r>
              <a:rPr lang="tr-TR" sz="2800" dirty="0">
                <a:solidFill>
                  <a:srgbClr val="00B050"/>
                </a:solidFill>
              </a:rPr>
              <a:t>özel işlemlerde, parlayıcı, patlayıcı sıvıların asal gazla pompalanması, yanıcı maddelerin nitratlar, peroksitler, kloratlar, perkloratların yanında</a:t>
            </a:r>
            <a:r>
              <a:rPr lang="tr-TR" sz="2800" dirty="0">
                <a:solidFill>
                  <a:schemeClr val="accent4"/>
                </a:solidFill>
              </a:rPr>
              <a:t> </a:t>
            </a:r>
            <a:r>
              <a:rPr lang="tr-TR" sz="2800" u="sng" dirty="0">
                <a:solidFill>
                  <a:srgbClr val="FF0000"/>
                </a:solidFill>
                <a:effectLst>
                  <a:outerShdw blurRad="38100" dist="38100" dir="2700000" algn="tl">
                    <a:srgbClr val="000000">
                      <a:alpha val="43137"/>
                    </a:srgbClr>
                  </a:outerShdw>
                </a:effectLst>
              </a:rPr>
              <a:t>bulundurulmaması </a:t>
            </a:r>
            <a:r>
              <a:rPr lang="tr-TR" sz="2800" dirty="0"/>
              <a:t>alınabilecek önemli tedbirlerdir.</a:t>
            </a:r>
            <a:endParaRPr lang="en-US" sz="2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çıkmasının önlenmesi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pPr marL="0" indent="0">
              <a:buNone/>
            </a:pPr>
            <a:r>
              <a:rPr lang="tr-TR" sz="1800" dirty="0">
                <a:latin typeface="Brush Script MT" pitchFamily="66" charset="0"/>
              </a:rPr>
              <a:t>FERMAN</a:t>
            </a:r>
          </a:p>
          <a:p>
            <a:pPr marL="0" indent="0">
              <a:buNone/>
            </a:pPr>
            <a:r>
              <a:rPr lang="tr-TR" sz="1800" dirty="0">
                <a:latin typeface="Brush Script MT" pitchFamily="66" charset="0"/>
              </a:rPr>
              <a:t>ISTANBUL  KADISINA  HÜKÜM  KI,</a:t>
            </a:r>
          </a:p>
          <a:p>
            <a:pPr marL="0" indent="0">
              <a:buNone/>
            </a:pPr>
            <a:r>
              <a:rPr lang="tr-TR" sz="2000" dirty="0" err="1">
                <a:latin typeface="Brush Script MT" pitchFamily="66" charset="0"/>
              </a:rPr>
              <a:t>Istanbul</a:t>
            </a:r>
            <a:r>
              <a:rPr lang="tr-TR" sz="2000" dirty="0">
                <a:latin typeface="Brush Script MT" pitchFamily="66" charset="0"/>
              </a:rPr>
              <a:t> arada sırada yangınsız olmuyor. Yangını çıkar çıkmaz önlemek için ne gerekirse her </a:t>
            </a:r>
            <a:r>
              <a:rPr lang="tr-TR" sz="2000" dirty="0" err="1">
                <a:latin typeface="Brush Script MT" pitchFamily="66" charset="0"/>
              </a:rPr>
              <a:t>seyden</a:t>
            </a:r>
            <a:r>
              <a:rPr lang="tr-TR" sz="2000" dirty="0">
                <a:latin typeface="Brush Script MT" pitchFamily="66" charset="0"/>
              </a:rPr>
              <a:t> mühimdir. </a:t>
            </a:r>
            <a:r>
              <a:rPr lang="tr-TR" sz="2000" dirty="0" err="1">
                <a:latin typeface="Brush Script MT" pitchFamily="66" charset="0"/>
              </a:rPr>
              <a:t>Istanbul</a:t>
            </a:r>
            <a:r>
              <a:rPr lang="tr-TR" sz="2000" dirty="0">
                <a:latin typeface="Brush Script MT" pitchFamily="66" charset="0"/>
              </a:rPr>
              <a:t> ahalisinden herkes evinin damına kadar </a:t>
            </a:r>
            <a:r>
              <a:rPr lang="tr-TR" sz="2000" dirty="0" err="1">
                <a:latin typeface="Brush Script MT" pitchFamily="66" charset="0"/>
              </a:rPr>
              <a:t>ulasacak</a:t>
            </a:r>
            <a:r>
              <a:rPr lang="tr-TR" sz="2000" dirty="0">
                <a:latin typeface="Brush Script MT" pitchFamily="66" charset="0"/>
              </a:rPr>
              <a:t> bir merdiven bulunduracaktır. Yine herkes evinde bir büyük fıçı dolusu su bulunduracaktır. Bir yerde yangın </a:t>
            </a:r>
            <a:r>
              <a:rPr lang="tr-TR" sz="2000" dirty="0" err="1">
                <a:latin typeface="Brush Script MT" pitchFamily="66" charset="0"/>
              </a:rPr>
              <a:t>çıktıgı</a:t>
            </a:r>
            <a:r>
              <a:rPr lang="tr-TR" sz="2000" dirty="0">
                <a:latin typeface="Brush Script MT" pitchFamily="66" charset="0"/>
              </a:rPr>
              <a:t> gibi, oradan kimse kaçmayacaktır. Herkes adamları ve komsuları ile, yeniçeriler ve sair halk </a:t>
            </a:r>
            <a:r>
              <a:rPr lang="tr-TR" sz="2000" dirty="0" err="1">
                <a:latin typeface="Brush Script MT" pitchFamily="66" charset="0"/>
              </a:rPr>
              <a:t>yetisinceye</a:t>
            </a:r>
            <a:r>
              <a:rPr lang="tr-TR" sz="2000" dirty="0">
                <a:latin typeface="Brush Script MT" pitchFamily="66" charset="0"/>
              </a:rPr>
              <a:t> kadar yangın söndürmeye </a:t>
            </a:r>
            <a:r>
              <a:rPr lang="tr-TR" sz="2000" dirty="0" err="1">
                <a:latin typeface="Brush Script MT" pitchFamily="66" charset="0"/>
              </a:rPr>
              <a:t>çalısacaklardır</a:t>
            </a:r>
            <a:r>
              <a:rPr lang="tr-TR" sz="2000" dirty="0">
                <a:latin typeface="Brush Script MT" pitchFamily="66" charset="0"/>
              </a:rPr>
              <a:t>. Her iki üç ayda bir, bilhassa yangın tehlikesine fazla maruz bulunan yerler </a:t>
            </a:r>
            <a:r>
              <a:rPr lang="tr-TR" sz="2000" dirty="0" err="1">
                <a:latin typeface="Brush Script MT" pitchFamily="66" charset="0"/>
              </a:rPr>
              <a:t>teftis</a:t>
            </a:r>
            <a:r>
              <a:rPr lang="tr-TR" sz="2000" dirty="0">
                <a:latin typeface="Brush Script MT" pitchFamily="66" charset="0"/>
              </a:rPr>
              <a:t> edilecektir. Evlerinde merdivenleri ve su dolu fıçıları bulunmayanlar tutulup </a:t>
            </a:r>
            <a:r>
              <a:rPr lang="tr-TR" sz="2000" dirty="0" err="1">
                <a:latin typeface="Brush Script MT" pitchFamily="66" charset="0"/>
              </a:rPr>
              <a:t>subasıya</a:t>
            </a:r>
            <a:r>
              <a:rPr lang="tr-TR" sz="2000" dirty="0">
                <a:latin typeface="Brush Script MT" pitchFamily="66" charset="0"/>
              </a:rPr>
              <a:t> teslim edilecektir, ve cezaya çarptırılacaktır.</a:t>
            </a:r>
          </a:p>
          <a:p>
            <a:pPr marL="0" indent="0" algn="r">
              <a:buNone/>
            </a:pPr>
            <a:r>
              <a:rPr lang="tr-TR" sz="1800" dirty="0">
                <a:latin typeface="Brush Script MT" pitchFamily="66" charset="0"/>
              </a:rPr>
              <a:t>12 mart 1579 </a:t>
            </a:r>
          </a:p>
          <a:p>
            <a:pPr marL="0" indent="0" algn="r">
              <a:buNone/>
            </a:pPr>
            <a:r>
              <a:rPr lang="tr-TR" sz="1800" dirty="0">
                <a:latin typeface="Brush Script MT" pitchFamily="66" charset="0"/>
              </a:rPr>
              <a:t>III.MURAT PADİŞAH</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135</a:t>
            </a:fld>
            <a:endParaRPr kumimoji="0" lang="tr-TR"/>
          </a:p>
        </p:txBody>
      </p:sp>
    </p:spTree>
    <p:extLst>
      <p:ext uri="{BB962C8B-B14F-4D97-AF65-F5344CB8AC3E}">
        <p14:creationId xmlns:p14="http://schemas.microsoft.com/office/powerpoint/2010/main" val="18267730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kısa sürede tespiti</a:t>
            </a: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endParaRPr lang="tr-TR" sz="1800" dirty="0"/>
          </a:p>
          <a:p>
            <a:pPr marL="0" indent="0">
              <a:buNone/>
            </a:pPr>
            <a:endParaRPr lang="tr-TR" sz="1800" dirty="0"/>
          </a:p>
        </p:txBody>
      </p:sp>
      <p:sp>
        <p:nvSpPr>
          <p:cNvPr id="4" name="Rectangle 2"/>
          <p:cNvSpPr>
            <a:spLocks noGrp="1"/>
          </p:cNvSpPr>
          <p:nvPr>
            <p:ph sz="quarter" idx="13"/>
          </p:nvPr>
        </p:nvSpPr>
        <p:spPr>
          <a:xfrm>
            <a:off x="611560" y="1352551"/>
            <a:ext cx="8282880" cy="3667471"/>
          </a:xfrm>
        </p:spPr>
        <p:txBody>
          <a:bodyPr>
            <a:noAutofit/>
          </a:bodyPr>
          <a:lstStyle/>
          <a:p>
            <a:r>
              <a:rPr lang="tr-TR" sz="1800" dirty="0">
                <a:solidFill>
                  <a:srgbClr val="C00000"/>
                </a:solidFill>
              </a:rPr>
              <a:t>Alarm sistemleri ve Gözetleme personeli: </a:t>
            </a:r>
            <a:r>
              <a:rPr lang="tr-TR" sz="1800" dirty="0"/>
              <a:t>Yangın çıkması durumunda en önemli husus, yangının çok kısa zamanda tespit edilmesidir. </a:t>
            </a:r>
          </a:p>
          <a:p>
            <a:r>
              <a:rPr lang="tr-TR" sz="1800" dirty="0">
                <a:solidFill>
                  <a:srgbClr val="00B050"/>
                </a:solidFill>
              </a:rPr>
              <a:t>Risk unsuru olan işletmelerde yangın çıktığını haber veren alarm sistemleri olmalıdır.</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786064"/>
            <a:ext cx="8821737" cy="221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136</a:t>
            </a:fld>
            <a:endParaRPr kumimoji="0" lang="tr-TR"/>
          </a:p>
        </p:txBody>
      </p:sp>
    </p:spTree>
    <p:extLst>
      <p:ext uri="{BB962C8B-B14F-4D97-AF65-F5344CB8AC3E}">
        <p14:creationId xmlns:p14="http://schemas.microsoft.com/office/powerpoint/2010/main" val="29721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checkerboard(across)">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yayılmasının önlenmesi</a:t>
            </a:r>
          </a:p>
        </p:txBody>
      </p:sp>
      <p:sp>
        <p:nvSpPr>
          <p:cNvPr id="3" name="Rectangle 2"/>
          <p:cNvSpPr>
            <a:spLocks noGrp="1"/>
          </p:cNvSpPr>
          <p:nvPr>
            <p:ph sz="quarter" idx="13"/>
          </p:nvPr>
        </p:nvSpPr>
        <p:spPr>
          <a:xfrm>
            <a:off x="179512" y="1352551"/>
            <a:ext cx="8964488" cy="3667471"/>
          </a:xfrm>
        </p:spPr>
        <p:txBody>
          <a:bodyPr>
            <a:noAutofit/>
          </a:bodyPr>
          <a:lstStyle/>
          <a:p>
            <a:r>
              <a:rPr lang="tr-TR" sz="2100" dirty="0">
                <a:solidFill>
                  <a:srgbClr val="C00000"/>
                </a:solidFill>
              </a:rPr>
              <a:t>Yangın tespit edildikten sonra ilk amaç</a:t>
            </a:r>
            <a:r>
              <a:rPr lang="tr-TR" sz="2100" dirty="0"/>
              <a:t>, yangını mümkün olduğu kadar </a:t>
            </a:r>
            <a:r>
              <a:rPr lang="tr-TR" sz="2100" dirty="0">
                <a:solidFill>
                  <a:schemeClr val="accent4"/>
                </a:solidFill>
              </a:rPr>
              <a:t>dar bir bölgeye hapsetmek</a:t>
            </a:r>
            <a:r>
              <a:rPr lang="tr-TR" sz="2100" dirty="0"/>
              <a:t>tir.</a:t>
            </a:r>
          </a:p>
          <a:p>
            <a:r>
              <a:rPr lang="tr-TR" sz="2100" dirty="0">
                <a:solidFill>
                  <a:srgbClr val="C00000"/>
                </a:solidFill>
              </a:rPr>
              <a:t>Isının ne şekilde yayıldığının bilinmesi </a:t>
            </a:r>
            <a:r>
              <a:rPr lang="tr-TR" sz="2100" dirty="0"/>
              <a:t>gerekir. </a:t>
            </a:r>
          </a:p>
          <a:p>
            <a:r>
              <a:rPr lang="tr-TR" sz="2100" dirty="0"/>
              <a:t>Isı</a:t>
            </a:r>
            <a:r>
              <a:rPr lang="tr-TR" sz="2100" dirty="0">
                <a:solidFill>
                  <a:schemeClr val="accent4"/>
                </a:solidFill>
              </a:rPr>
              <a:t>; iletim (</a:t>
            </a:r>
            <a:r>
              <a:rPr lang="tr-TR" sz="2100" dirty="0" err="1">
                <a:solidFill>
                  <a:schemeClr val="accent4"/>
                </a:solidFill>
              </a:rPr>
              <a:t>kondüksiyon</a:t>
            </a:r>
            <a:r>
              <a:rPr lang="tr-TR" sz="2100" dirty="0">
                <a:solidFill>
                  <a:schemeClr val="accent4"/>
                </a:solidFill>
              </a:rPr>
              <a:t>), intikal (konveksiyon) ve ışıma (radyasyon ) </a:t>
            </a:r>
            <a:r>
              <a:rPr lang="tr-TR" sz="2100" dirty="0"/>
              <a:t>yolu ile yayılır. </a:t>
            </a:r>
          </a:p>
          <a:p>
            <a:r>
              <a:rPr lang="tr-TR" sz="2100" dirty="0"/>
              <a:t>Isının ortamdaki yayılma ihtimallerinin doğru olarak tespiti ve önlem alınması gerekir.</a:t>
            </a:r>
          </a:p>
          <a:p>
            <a:r>
              <a:rPr lang="tr-TR" sz="2100" dirty="0"/>
              <a:t>Yangın yayılmasında </a:t>
            </a:r>
            <a:r>
              <a:rPr lang="tr-TR" sz="2100" dirty="0">
                <a:solidFill>
                  <a:srgbClr val="C00000"/>
                </a:solidFill>
              </a:rPr>
              <a:t>en büyük rolü İNTİKAL (konveksiyon) </a:t>
            </a:r>
            <a:r>
              <a:rPr lang="tr-TR" sz="2100" dirty="0"/>
              <a:t>oynar.</a:t>
            </a:r>
          </a:p>
          <a:p>
            <a:r>
              <a:rPr lang="tr-TR" sz="2100" dirty="0">
                <a:solidFill>
                  <a:schemeClr val="accent4"/>
                </a:solidFill>
              </a:rPr>
              <a:t>Yayılmayı önlemek üzere </a:t>
            </a:r>
            <a:r>
              <a:rPr lang="tr-TR" sz="2100" dirty="0">
                <a:solidFill>
                  <a:srgbClr val="C00000"/>
                </a:solidFill>
              </a:rPr>
              <a:t>yangın duvarları, yanmaz malzemeden kapılar, uygun pencere camları</a:t>
            </a:r>
            <a:r>
              <a:rPr lang="tr-TR" sz="2100" dirty="0"/>
              <a:t>. . . .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137</a:t>
            </a:fld>
            <a:endParaRPr kumimoji="0" lang="tr-TR"/>
          </a:p>
        </p:txBody>
      </p:sp>
    </p:spTree>
    <p:extLst>
      <p:ext uri="{BB962C8B-B14F-4D97-AF65-F5344CB8AC3E}">
        <p14:creationId xmlns:p14="http://schemas.microsoft.com/office/powerpoint/2010/main" val="39763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söndürülmesi</a:t>
            </a: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t>Yangının başlaması ve devam etmesi için daha önce bahsedildiği üzere </a:t>
            </a:r>
            <a:r>
              <a:rPr lang="tr-TR" sz="2000" dirty="0">
                <a:solidFill>
                  <a:srgbClr val="C00000"/>
                </a:solidFill>
              </a:rPr>
              <a:t>YANICI MADDE, ISI ve OKSİJEN </a:t>
            </a:r>
            <a:r>
              <a:rPr lang="tr-TR" sz="2000" dirty="0"/>
              <a:t>gereklidir. </a:t>
            </a:r>
          </a:p>
          <a:p>
            <a:pPr algn="just"/>
            <a:r>
              <a:rPr lang="tr-TR" sz="2000" b="1" dirty="0"/>
              <a:t>Yangını söndürme prensipleri bu temel noktaya dayanır. </a:t>
            </a:r>
            <a:endParaRPr lang="en-US" sz="2000" b="1" dirty="0"/>
          </a:p>
          <a:p>
            <a:pPr algn="just">
              <a:buNone/>
            </a:pPr>
            <a:endParaRPr lang="tr-TR" sz="2000" dirty="0"/>
          </a:p>
          <a:p>
            <a:pPr algn="just"/>
            <a:r>
              <a:rPr lang="tr-TR" sz="2000" dirty="0"/>
              <a:t>Aynı zamanda yangının söndürülmesi için </a:t>
            </a:r>
            <a:r>
              <a:rPr lang="tr-TR" sz="2000" b="1" dirty="0"/>
              <a:t>yangının türünü </a:t>
            </a:r>
            <a:r>
              <a:rPr lang="tr-TR" sz="2000" dirty="0"/>
              <a:t>bilmek de önemlidir. </a:t>
            </a:r>
          </a:p>
          <a:p>
            <a:pPr algn="just"/>
            <a:r>
              <a:rPr lang="tr-TR" sz="2000" dirty="0"/>
              <a:t>Yangın türü, </a:t>
            </a:r>
            <a:r>
              <a:rPr lang="tr-TR" sz="2000" dirty="0">
                <a:solidFill>
                  <a:srgbClr val="C00000"/>
                </a:solidFill>
              </a:rPr>
              <a:t>yangının yanmakta olan maddeye göre </a:t>
            </a:r>
            <a:r>
              <a:rPr lang="tr-TR" sz="2000" dirty="0"/>
              <a:t>çeşididir.</a:t>
            </a:r>
          </a:p>
          <a:p>
            <a:pPr algn="just"/>
            <a:r>
              <a:rPr lang="tr-TR" sz="2000" dirty="0"/>
              <a:t>Dolayısıyla yangın söndürmede; </a:t>
            </a:r>
            <a:r>
              <a:rPr lang="tr-TR" sz="2000" dirty="0">
                <a:solidFill>
                  <a:srgbClr val="C00000"/>
                </a:solidFill>
              </a:rPr>
              <a:t>yangının sınıfı, türü, durumuna göre, ekonomik ve kolay uygulanabilir özellikler </a:t>
            </a:r>
            <a:r>
              <a:rPr lang="tr-TR" sz="2000" dirty="0"/>
              <a:t>göz önünde bulundurulmalıdır.</a:t>
            </a:r>
          </a:p>
          <a:p>
            <a:pPr algn="just"/>
            <a:r>
              <a:rPr lang="tr-TR" sz="2000" dirty="0"/>
              <a:t>Yangın söndürmedeki genel prensipler ise aşağıda açıklanmıştır.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138</a:t>
            </a:fld>
            <a:endParaRPr kumimoji="0" lang="tr-TR"/>
          </a:p>
        </p:txBody>
      </p:sp>
      <p:sp>
        <p:nvSpPr>
          <p:cNvPr id="166914" name="AutoShape 2" descr="data:image/jpeg;base64,/9j/4AAQSkZJRgABAQAAAQABAAD/2wCEAAkGBhQPEBAUEBIQFRQUFhQUFRgQFhgVFRcXFRgVFxUWFBsYGyYeFxwjGRgSHzshIycpOC0uFR4xNjAqNSgtLCkBCQoKDgwOGg8PGiwlHiQqLCwqLCw1KiksKS0tLCkpLCkpKS4pLC4sKiwpLC0sLCksLykpLCkxLC4sLCw2NS8pKf/AABEIAMQA4AMBIgACEQEDEQH/xAAbAAEAAgMBAQAAAAAAAAAAAAAABAYBAwUHAv/EAEMQAAIBAwIEAwQHBQYEBwAAAAECAwAEERIhBRMxQQZRYSIycZEHFBdSVGKTFSNCgYIWM0TR0vBDkrHxJFNjc6Gywf/EABoBAQADAQEBAAAAAAAAAAAAAAABAgQDBQb/xAAuEQACAQIDBwMEAgMAAAAAAAAAAQIREgMhMQQTFEFRUqEVcYFhkbHwYsEFI9H/2gAMAwEAAhEDEQA/APbaUpWcgUpSgFKUoBSlKAUpULjXFRaQSTOjusY1OIwCwQH23wSMhVyxA3wpwDQE2lVfiP0h28EFxcESNBDKkPMj0ssrtp1cn2vaVM7n8rYzinGPpEtrV71H5he1ijmZV05kSTG8WWwcZGc4/nU0YLRSq9J4zXF06QXDw23OEkq8sIXgUtIqBnDHBBXVjGe9RLT6S7aVMqJdQktYzGQusfWxEY397BUc1QSDsR03GVGC2Uqr+IfExhuZYkd0MNjcXr4iSQMFOhNJMikMrKx04wwOCwr64N4zSZFOiVljhhkuJiqJHG0kKzYYaychCrELqC6gMmlAWalVmXxyqWUl49tdLAsYmQnl5kRioUgczKkhlbDY2+VYvfHsVvI0VxHLFMttJdBGMbF0j5mpEZXK68Rk4JGx67HC1gs9K4HhDxD9eW4cFtIkTQroqFFkgglCZV21/wB5nUcbkjG2T36gClKUApSlAKUpQClKUApSlAKUpQClKUApSlAKw4yKzSgKVF9G6mzsLSWYtFbCXXoTltKXSRFOdZ0YEj/ezkbios/0UrNb3MU9wXaaC0iWQR6Sj2iSIsu8h1ag+65G2d98i/4pirXMkpnEPo+aTmpHdNHC7XcugK2rVdo6yK5EoWSPW2vSyZBGAwFabf6MI1iRXmLPHcW1zG4j04MEdtGyEazqVxACd9iVO+ne81gilzBW/EPg83UzyxzctpbWSyk1R8wGGRtRKYddEgJbc6hv0OKh2HhI280tvGSbKeFecHXLaljS20LIGGnXEqsfZOCpwV1CrDwnj0F3zfq8qScpzG+g50uOoP8AmNq6FKsFDuPo0eSCeFr5yj2qWca6G0KsbIVkdObpeXSirqUJ32rfc/Rulwzmd4QjWjWei1g5CJmbnLLGOY+kqe3c798VdcUxS5g4PhDwv+z45U5nM1tG2dGjHLghg6amznlav6sdsnvUpVSBSlKAUpSgFKUoBSlKAUpSgFKUoBSlKAUpSgFKUoBSlKAVVPF3FHleOwtGKz3ALSyL/h7fo8ufvt7ijzOe1dbxLx9LG3eVwWOQkaL70sr7RxoO5ZsD4ZNRPB/AXt43luSGu7kiS4YbgH+CJPyIPZH8z3qy6knF4twEcIMN5YRkRwRiG6hTrLbL0kH3pI92ydyCwq6Wd4k0aSRMGR1DIy9CpGQR/KtpXNUvhJPCLwWjbWd0zNZt2ilJ1PanyU7sn9QpqC60pSqkClKUApSlAKUpQClKUApSlAKUpQClKUApSlAKUpQClKUAr5kkCgkkADck7AAdSa+qpviec8Ruf2bCWEYCvfyIcaYm9y3B+/J38lB86lIGOBIeKXf16QH6tCWSxVv4z0kuyPX3V/Lk96udfEFusaqqKFVQFUKMAADAA8hivujYFc3xDwGO+t5IZcgNgqynDI6nKSIezK2DmulSoBXPB/HXlElvdYF5bEJMBsJFP93cJ+Vxv6HI8qsdVbxjwiQNHfWa5urYH2Bt9YgO8kB9f4l8mHrXc4LxeO8gingbVHIoZT3HmrDswOQR2INWfUkm0pSqkClKUApSlAKUpQClKUApSlAKUpQClKUAzULiXFVt+VrBxJIseR0BbOC3ptj+dTGNeY+NLSbmSmdjGJPZWaMsYGUNmNbhMkxsNhrX/vdI07LgrFna3Q9OBrNVvwlwQRokrRlJSCCDK0o69VJON8dcd/jnu318kETyysEjRSzs3QKNyTUM44kVGVE6/vycjxf4iNnCoiUPczMIraP78jdz5Io9onsBWzwrwD6jbhGbmSuTLcSnrLM+7ufToAOwUVxPCls95O3ErlWUupSzjfrDbk51kdpJPePkMCrdrq1KIlRN2aZrTrprpkTabs0zWnXTXTIWm4mqVK/7Ivi3SwvX9r7tvdNsG/Kkvf8ANv33t+uovFLCO6hkhmUNHIpRge4Pl5EdQexApkLToiuV4n4sbS1llUAsMBdXuhmIUFvyjOa43gzi0kTycPvGLT24Bikb/EW/RJPV191vUA96tNzbLKjI4DIwKsrbgg7EGq0o8ysGoyTkqoqNtf3NtcWqzXAnFxqVlKqpUgZ1ppGdOdsH7w3zVyU5rzHxR4ce05htY9MelA0ruWlYO2nkxHfljJG/rt51ZPD/ABb6sY7e4NvGSo5KI7FiN9jqHxxv51dqpux8FTgsSGfsqfNF8fllrpWA1ZrkecKUpQClKUApSlAKUpQCsMcVmq/4v4/LZRxPFEkgZ9D62Khcj2dx0yds1K1OmHhvEkox1ZyeNcYhuZArXKxKFWa2nik05b2kcHJ0tvgaT2PascInur2WMSvC0EWdUluQyXDHIGofwgDJK+bfLg2dul1dh7e3aGRXZZQQslsxB/eYII0tjuMb16hbW6ooCgD0Gwro2b9occGKhFZ050yr+/3RGwLgYFUXi8/7XvDarvZ2rg3R7TTrgpbDzVNmb1wPj0/GvH5IljtbQj65dZWPyiQf3lw/5UGceZI9a3cB4QlnbxwxZ0oN2bdnY7u7nuzHJz61TTMw4cLmdUNWdVadVNVRU0Wm7VWNVatVY10qLSFwnirXElyRjlxyclNtyyD94x9NTaQPyE966mqqj4TvAlxxC3bAdZ3mA80kwSR54JG/5hVnElE6l54dsqe34N+qmqtOqmqlSlpxfFvBHuEjmtiFu7YmS3Y9Cf4oXPdHGx+ddXwv4iS/tlmQFTkpIje9HImzxuOxB/8Agg1t1VU+KueFXZvUz9WmKpfKOiH3Y7oD0yA2Oo37VKdTliYfNFy4rw4XERRvMMp8mUgqcd8EA47153fxMJS3EYiWMccSrEwLzyxuWVogvugZU5IGM9q9ORwwBBBBAII6EHoR6dK5HiHhxKSSwRxm5WMrGzAE4zq05Pbrt5mrRzOmzY27dr0fxT56dT64FzmVZJ/YYqAY1bKLuSDuPewQD222rr15txfxdcLPGX/dMGAitlcAsTsHun6KmTso67fGrr4f40t3CHUFWUlJEPvI6+8rfz796iSqRj7PiQiptZPpy/ep1KUpVDIKUpQClKUApSsE0BB4xfcuKQRsvOMbtEpIyxUfwjq2CV6edVK243b/ALNCzStOZMRspOZjI5wwwdwQcn0xXIvPEK3aSm6jnLI7Ohgj0PbKDgHU2MnCgnr/AD7WXwtwDP724SF3zmOZF0vIpAIZxj2W6j19K6rI9R4KwMP/AGa1Ty/7+/Op1fCnBfqlskfskjuBjIySCfWpXHOMxWVvLPOcJGMnzJ6KqjuxOAB5mpw2rz2S6/a17zOtlZuRCO1xcrs03qke6jzOT2qleZgd2LNvmyV4X4dIWkvLsYurnGV/8iIbx26/AYJ82zVh11o1VnXXJyqb44dqobtdNVaddNdRUvabtVcO94rruJLPLK8kGuJ12Or2wd/MEKR8D8K6vMrj8S4bqvbKdQcx81Hx90qSudvvZH9dSmFGL1/XyKxxbjOk8M4io9p1KThf4sYDL8f73HwXyq1XPEJVv7dF3hkhkL46Kyts+e2cqo88nvVA4rgcOjXIyt7cqBnfA5n/AE9n/mHmM22y4+31eRVI1x2kNxHkbEcoEg/1rgnyceVE8zbj4aWFCUVzkvhNU/JbtdNVQrK8EscbjYOiuM+TKGAPruK366VMNpu11rmjV1ZXAZWBVgwyCp2IPmCCfnXzrprpcLTi+D742E/7OmYmMhnsJGPvRLu9uSerx5281I8qu5qm+IeDfW4dKtolRhJBIPejlXdHHp1BHkTXU8G+JDewHmqI7mE8q4j+5IO4/IwwwPkfSulao8/Fw7GQOOcDWCaW6EfMjdV50KprZ5FIETx+RzgHO3fzri8P8RyQ3k0l44jjWNQYYgSA8hyqL3lk0jJIx73lXo9Vy08ERJdzXLEu7sWGrGEBGNK1ZM04W0QtaxelF4y+nvqWNHBAI6Gs0ApVDAKUpQClKUApSlAczjXh+O7j5b6gCwJ0HTqx2bHUGp8MIRQq9AMCtlcjxV4iXh9s0rAuxISKNfellb3I1+J+QBPapqyzk2lF6I4XjnjLyunD7ZissylriRTvBb5wxB7O/ur8SfKpNjaJBGkcShURQqqOwGwrleH+GNCsjzsHuZ25lw46F8YCL5IgOkD4+ddXXXKcuSPU2fAtVXqzfqpqrTrprrnU02G7VWNVatdfDSgYyQMkAZ2yT0Hx9KEONCtXPH57TiHLl9q3nddBOcrr0rhDt0fGVP3s9xXbh40Obdo5AW30MWHTSyFjn1BVqrt1xmIGRLw5ktJBJHjAM237vAP8W4BAwNs7DYVCTj0jC5z71wyGRh91dZCD8uWG/wCX1qzdDfg7FLaUrY0okm+uev21IFzLrd2xjU7N8NTFsH0Ga7PB+KnVMzHAWzkh28goVOvXLFPnXDz/AL/yqXw2AyssSAlpWVM9guQTt37kntpGOu1U86n0u2YENza1p4XN/Y9a8P7Wtt/7MX/0U/8A7XR1VDgnX2kQj93hCB/D7IKj/lK1u11LZ8ZSuZu1U1Vp1011FRYbS1V7jeuynXiFurMUXRdRr1mtxvqH/qR7sPTIrua6wWq0ZUZzxMK9UZZLG9SeNJYmDRuoZGXoVIyCK31574Zvf2Zdi1Y4tLlma1J6RTnd7c+Stuy+uRXoVdzxpRcXRilKVBUUpSgFKUoBSlM0B8SzBVZmIAUEkk4AA3JJ7YG9ea214eJXX11weRGGjslO3sk4e5I+8+MDyUeZqX434t9dmPD4yeUml71lOPZO6WwI3y2xbyUeu2xGAAAwAAAANgAAAAPIenaueJiWqnM9LYtmc3e9CZzKcyonNrPNrLcexuyVzKcyovNpzaXDdkrmVyfFNxps5znBwuk+TB1KkeRB3/lUzm1E4nZrcRmNyQCQfZ67HNSpFo4auV2lVX7nnPG+JfWZmlxjUqbHzChW+Izn+RFQavX9h4Pvy/Nf9NP7EQffl+Y/01Lmj6LC2zAwoKEa0RRTUvhvEntpBJGQGAYbjIwwwdj8/wCXxq3/ANh4PvzfNf8ATT+xMO3ty+u4/wAvLb/ey9E4m3YE4uMqtdKE7wUX5DySElppWkyepGFXPwyG/wBirDzKgxKEAVQAqgAAdAB0Ar75tVcz5yUbpOVKEvmU5lRebTm0uK7slcynMqLzac2lw3Z88X4el1C8UmcMNipwysN1dT2YEAg+ldXwP4jadHt7ph9btsLJtjmof7u4QfdcYz5HI71y+bXL4pFIkkV1ajNzb5wo/wCNEd5IDgb5G48mx512wsTO1mHbNlujfHVHqNKgcD43Fe28U8DZSQZHmD3Vh2YHII8xU+tNDwxSlKgClKUAqueN/E5sYVEQVrmc8u3RjgasZLt+RAdR/kO9driPEEt4pJZnCRxqXdj0AHWvKIr17qd7ydSrygLChP8Ac2/VU9Gb3mPwG2+azmoRuZp2bZ5Y81BfJL4TZi3jCBizEl5Hb3pJX3eRvUn5DFTebUPm051eW8S51Z9dDAUIqMdCZzac2ofOpzqi4vuyZzac2ofOpzqXDdkzm05tQ+dTnUuG7JnNpzah86nOpcN2TObTm1D51OdS4bsmc2nNqHzqc6lw3ZM5tObUPnU51LhuyZzac2ofOpzqXDdkzm1gyVE51OdS4bs++C8Y/Zd0SdrO6cCXyguGwqynbASTYHyYA99/UQa8muUWVGSQBlcFWHmp2I9Nv+gqwfR74kbJsbly00S6oZG/48A2BJ7uh9k+eM+ePRwMXeKnM+Z/yOybmV60fhl5pQUrseWKwazSgPLPGXG/2hcm3j9q1tXHNxgia4XcRnrlI9ifNiB2qIWbuGz3yDV9n+j7h8jM72VqzMSzEoMkk5JPqTWB9HPDfwNp+mK5YuAsV1qepsm38NGkYKvUoeo+TfI01Hyb5Gr59nXDfwNp+ktPs64b+BtP0lrjwUe42ety7F5KHqPk3yNNR8m+Rq+fZ1w38DafpLT7OuG/gbT9JacFHuHrcuxeSh6j5N8jTUfJvkavn2dcN/A2n6S0+zrhv4G0/SWnBR7h63LsXkoeo+TfI01Hyb5Gr59nXDfwNp+ktPs64b+BtP0lpwUe4ety7F5KHqPk3yNNR8m+Rq+fZ1w38DafpLT7OuG/gbT9JacFHuHrcuxeSh6j5N8jTUfJvkavn2dcN/A2n6S0+zrhv4G0/SWnBR7h63LsXkoeo+TfI01Hyb5Gr59nXDvwFp+ktPs64b+AtP0lpwUe4ety7F5KHqPk3yNNR8m+Rq+fZ1w38DafpLT7OuG/gbT9JacFHuHrcuxeSh6j5N8jTUfJvkavn2dcN/A2n6S0+zrhv4C0/SWnBR7h63LsXkoeo+TfI01Hyb5Gr59nXDfwFp+ktPs64b+BtP0lpwUe4ety7F5KHqPk3yNRrqGQlJIcpPCeZCxBwGxureauPZPpg9s16L9nXDfwNp+ktYP0c8NP+AtP0xV4bKoSuUjji/5bewcJQVGS/CfiROI2qTJ7LbrKhOTHKuzo3wPzBBrsVB4TwSCzQpbQxRKTqIiUKCcAZOOuwHyqdWlniilKVAFKUoBWHzg4xntnp/Os1hqlAqll4xklkig5QFwrEXIOdMap1ZN8nXldO/ck9K+rfxpq4g1uUURZaNJN/amQBpE8sAHHxU/ynxeHyl3c3CuMzJGoBXOkxqwB6+1nPTbp37cCP6NQioyXE3OR1lDFmMZfOXbl5wNXtd9tR3NXyPQi9ndbsssvd6v2Wnsah9JLiO91xxrJCZTD10SJHLyzn2s6h3we4NdCfxtIDOiRI0guRbwgkqu8avqkO52Gs7dcAetRrz6OBLbSRNINZmlmR9Pu81yxUjVuMHHUZwDt0qTN4HLc4iYq7TrcRsqjMbKipggn2gQG8ve6eZo6uWyNKi69f40+NfJKbjtzCLUXCQapp+U3K140FHYFdW4bKjrmt3ibxSLJ7QEKedLobOchMbsMdwzJ18zUdfDtxILf6xcCRoZ+bkRhRjQyaFAPs9c5Oe9ffiPwn9dkVmkACwyRKNOdLyEHmZz2wu23TrSmeZwTwb436Z1p86GvhXjhJfr5fAS2ZtxnJRR1PrqV+npUK28dyNYXUzRItxAATGSdOG0lO+fdbz6g1ol+jY40LPhHjijmAXeTlMWyG1ezqJ6YPx3rZcfRxgTiG4kAmi5cnO1SkkMrI2WbO2GGM/xdu6hoXB3fK66Klfvn4M3Pje4giuVnig58cInjMZYxOpcRnIbDAg570ufG9xBFcieKETRwieMoXMToXEZyDhgQfWvqXwNJLFc8+41zSxiIPoAVEDBtKqCO+/vf5VmTwNJLHc8+41zSxiIPoAVFVg2FQHpn1pQRlsuV1Nc9f46fTWp0vCXGprtHeVrVkzhGtuZ1BIcNzP6enrXxeceuGmulto42FuqjD5zJKdLsoII0gJsOu798VJ8O8NuYdYuZklBxp0RCPTjIOcMdWdvhj1r5sOHvBe3LAZinCy6u6yAKjKfiAGH9QpRVMrlC+Tovp01XtyNHCPF/1uQmJQIETMjyZDBzg6R2AVc6ie+1QuF+PWnivGMSo0Ubzwg5w8WljEzb9SRvjpkedSU8HstrcwLKAZ5ZXLBOiyyF2QDV1wSurPrjtUFvo4CbwTyrmKSFhKzSgxupUAZYadJIOBtsfiJojquGal8U15dX9dDbY+N5LiGWWNI9MNuXcnJzPy+ZoXB2VR1zuc7Yxmo8/iq+02rollouTGI9XN1Bmj1nXg46hume1SofAfKQLFKE1QNbzDR7MgKFQ+M+ywJz13BI9annwueVYJzB/wCFdGJx7+iNozjf2fez3xjvUNInebPGVYpNZ6+z/uh8WHHJ0uY4LsRfvoi6GLVjUhAkX2jkjBVgfUirJVen4Y8vEIpWXEcEbKhJ995dJc7dAAqjfqSfKrDUSRjxXF0a6ZilKVQ4ilKUApSlAKUpQClKUApSlAKUpQClKUApSlAKUpQClKUApSlAKUpQClKUApSlAKUpQH//2Q=="/>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166916" name="Picture 4" descr="http://www2.ogm.gov.tr/koruma/ucgen.jpg"/>
          <p:cNvPicPr>
            <a:picLocks noChangeAspect="1" noChangeArrowheads="1"/>
          </p:cNvPicPr>
          <p:nvPr/>
        </p:nvPicPr>
        <p:blipFill>
          <a:blip r:embed="rId3" cstate="print"/>
          <a:srcRect/>
          <a:stretch>
            <a:fillRect/>
          </a:stretch>
        </p:blipFill>
        <p:spPr bwMode="auto">
          <a:xfrm>
            <a:off x="7548602" y="0"/>
            <a:ext cx="1595430" cy="1396002"/>
          </a:xfrm>
          <a:prstGeom prst="rect">
            <a:avLst/>
          </a:prstGeom>
          <a:noFill/>
        </p:spPr>
      </p:pic>
    </p:spTree>
    <p:extLst>
      <p:ext uri="{BB962C8B-B14F-4D97-AF65-F5344CB8AC3E}">
        <p14:creationId xmlns:p14="http://schemas.microsoft.com/office/powerpoint/2010/main" val="140595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söndürülmesi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0" indent="0" algn="just">
              <a:buNone/>
            </a:pPr>
            <a:r>
              <a:rPr lang="tr-TR" sz="2000" dirty="0">
                <a:solidFill>
                  <a:srgbClr val="C00000"/>
                </a:solidFill>
              </a:rPr>
              <a:t>Yanan cismi soğutmak:</a:t>
            </a:r>
          </a:p>
          <a:p>
            <a:pPr algn="just"/>
            <a:r>
              <a:rPr lang="tr-TR" sz="2000" dirty="0">
                <a:solidFill>
                  <a:srgbClr val="C00000"/>
                </a:solidFill>
              </a:rPr>
              <a:t>Su İle Soğutma:</a:t>
            </a:r>
            <a:r>
              <a:rPr lang="tr-TR" sz="2000" dirty="0"/>
              <a:t> Yangınlarda, yanıcı madde sıcaklığının tutuşma sıcaklığının altına indirilmesi temel yaklaşım olduğundan, </a:t>
            </a:r>
            <a:r>
              <a:rPr lang="tr-TR" sz="2000" dirty="0">
                <a:solidFill>
                  <a:srgbClr val="00B050"/>
                </a:solidFill>
              </a:rPr>
              <a:t>soğutma unsuru olarak su kullanılır. </a:t>
            </a:r>
          </a:p>
          <a:p>
            <a:pPr lvl="1" algn="just"/>
            <a:r>
              <a:rPr lang="tr-TR" sz="2000" dirty="0"/>
              <a:t>Su </a:t>
            </a:r>
            <a:r>
              <a:rPr lang="tr-TR" sz="2000" dirty="0">
                <a:solidFill>
                  <a:srgbClr val="00B050"/>
                </a:solidFill>
              </a:rPr>
              <a:t>bir taraftan boğma etkisi yaparken</a:t>
            </a:r>
            <a:r>
              <a:rPr lang="tr-TR" sz="2000" dirty="0"/>
              <a:t>, diğer taraftan da </a:t>
            </a:r>
            <a:r>
              <a:rPr lang="tr-TR" sz="2000" dirty="0">
                <a:solidFill>
                  <a:srgbClr val="C00000"/>
                </a:solidFill>
              </a:rPr>
              <a:t>yanıcı maddelerin sıcaklıklarını düşürür</a:t>
            </a:r>
            <a:r>
              <a:rPr lang="tr-TR" sz="2000" dirty="0"/>
              <a:t>. Böylece yangını söndürme işlemi gerçekleştirilmiş olur.</a:t>
            </a:r>
          </a:p>
          <a:p>
            <a:pPr lvl="1" algn="just"/>
            <a:r>
              <a:rPr lang="tr-TR" sz="2000" dirty="0">
                <a:solidFill>
                  <a:srgbClr val="00B050"/>
                </a:solidFill>
              </a:rPr>
              <a:t>A sınıfı </a:t>
            </a:r>
            <a:r>
              <a:rPr lang="tr-TR" sz="2000" dirty="0"/>
              <a:t>yangınlarda </a:t>
            </a:r>
            <a:r>
              <a:rPr lang="tr-TR" sz="2000" dirty="0">
                <a:solidFill>
                  <a:srgbClr val="C00000"/>
                </a:solidFill>
              </a:rPr>
              <a:t>Su</a:t>
            </a:r>
            <a:r>
              <a:rPr lang="tr-TR" sz="2000" dirty="0"/>
              <a:t>, </a:t>
            </a:r>
          </a:p>
          <a:p>
            <a:pPr lvl="1" algn="just"/>
            <a:r>
              <a:rPr lang="tr-TR" sz="2000" dirty="0">
                <a:solidFill>
                  <a:srgbClr val="00B050"/>
                </a:solidFill>
              </a:rPr>
              <a:t>B sınıfı </a:t>
            </a:r>
            <a:r>
              <a:rPr lang="tr-TR" sz="2000" dirty="0"/>
              <a:t>yangınlarda </a:t>
            </a:r>
            <a:r>
              <a:rPr lang="tr-TR" sz="2000" dirty="0">
                <a:solidFill>
                  <a:srgbClr val="C00000"/>
                </a:solidFill>
              </a:rPr>
              <a:t>Su Sisi </a:t>
            </a:r>
            <a:r>
              <a:rPr lang="tr-TR" sz="2000" dirty="0"/>
              <a:t>kullanılır.</a:t>
            </a:r>
          </a:p>
          <a:p>
            <a:pPr algn="just"/>
            <a:r>
              <a:rPr lang="tr-TR" sz="2000" dirty="0">
                <a:solidFill>
                  <a:srgbClr val="C00000"/>
                </a:solidFill>
              </a:rPr>
              <a:t>CO2 İle Soğutma: </a:t>
            </a:r>
            <a:r>
              <a:rPr lang="tr-TR" sz="2000" dirty="0">
                <a:solidFill>
                  <a:srgbClr val="00B050"/>
                </a:solidFill>
              </a:rPr>
              <a:t>B sınıfı </a:t>
            </a:r>
            <a:r>
              <a:rPr lang="tr-TR" sz="2000" dirty="0"/>
              <a:t>ve </a:t>
            </a:r>
            <a:r>
              <a:rPr lang="tr-TR" sz="2000" dirty="0">
                <a:solidFill>
                  <a:srgbClr val="00B050"/>
                </a:solidFill>
              </a:rPr>
              <a:t>C sınıfı </a:t>
            </a:r>
            <a:r>
              <a:rPr lang="tr-TR" sz="2000" dirty="0"/>
              <a:t>yangınlarda </a:t>
            </a:r>
            <a:r>
              <a:rPr lang="tr-TR" sz="2000" dirty="0">
                <a:solidFill>
                  <a:srgbClr val="00B050"/>
                </a:solidFill>
              </a:rPr>
              <a:t>CO2 </a:t>
            </a:r>
            <a:r>
              <a:rPr lang="tr-TR" sz="2000" dirty="0"/>
              <a:t>kullanılır.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139</a:t>
            </a:fld>
            <a:endParaRPr kumimoji="0" lang="tr-TR"/>
          </a:p>
        </p:txBody>
      </p:sp>
    </p:spTree>
    <p:extLst>
      <p:ext uri="{BB962C8B-B14F-4D97-AF65-F5344CB8AC3E}">
        <p14:creationId xmlns:p14="http://schemas.microsoft.com/office/powerpoint/2010/main" val="40769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heckerboard(across)">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heckerboard(across)">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a:t>
            </a:fld>
            <a:endParaRPr kumimoji="0" lang="tr-TR"/>
          </a:p>
        </p:txBody>
      </p:sp>
      <p:sp>
        <p:nvSpPr>
          <p:cNvPr id="6" name="5 Dikdörtgen"/>
          <p:cNvSpPr/>
          <p:nvPr/>
        </p:nvSpPr>
        <p:spPr>
          <a:xfrm>
            <a:off x="357158" y="1428742"/>
            <a:ext cx="4572000" cy="2500330"/>
          </a:xfrm>
          <a:prstGeom prst="rect">
            <a:avLst/>
          </a:prstGeom>
        </p:spPr>
        <p:txBody>
          <a:bodyPr wrap="square">
            <a:spAutoFit/>
          </a:bodyPr>
          <a:lstStyle/>
          <a:p>
            <a:pPr algn="just"/>
            <a:r>
              <a:rPr lang="tr-TR" sz="2200" dirty="0">
                <a:solidFill>
                  <a:srgbClr val="C00000"/>
                </a:solidFill>
              </a:rPr>
              <a:t>Yangın perdesi: </a:t>
            </a:r>
            <a:r>
              <a:rPr lang="tr-TR" sz="2200" dirty="0"/>
              <a:t>Korunması gereken nesne, ürün veya alt yapının yangına karşı korunması veya ısının yatay veya düşey olarak yayılmasını engellemek maksadıyla kullanılan </a:t>
            </a:r>
            <a:r>
              <a:rPr lang="tr-TR" sz="2200" dirty="0">
                <a:solidFill>
                  <a:schemeClr val="accent4"/>
                </a:solidFill>
              </a:rPr>
              <a:t>özel donanımlı bariyerlerdir.</a:t>
            </a:r>
            <a:endParaRPr lang="tr-TR" sz="2200" dirty="0"/>
          </a:p>
        </p:txBody>
      </p:sp>
      <p:pic>
        <p:nvPicPr>
          <p:cNvPr id="354306" name="Picture 2" descr="http://www.protek.gen.tr/Yanginvedumanperdeleri3.jpg"/>
          <p:cNvPicPr>
            <a:picLocks noChangeAspect="1" noChangeArrowheads="1"/>
          </p:cNvPicPr>
          <p:nvPr/>
        </p:nvPicPr>
        <p:blipFill>
          <a:blip r:embed="rId3" cstate="print"/>
          <a:srcRect/>
          <a:stretch>
            <a:fillRect/>
          </a:stretch>
        </p:blipFill>
        <p:spPr bwMode="auto">
          <a:xfrm>
            <a:off x="5039696" y="1500198"/>
            <a:ext cx="4104304" cy="3071816"/>
          </a:xfrm>
          <a:prstGeom prst="rect">
            <a:avLst/>
          </a:prstGeom>
          <a:noFill/>
        </p:spPr>
      </p:pic>
    </p:spTree>
    <p:extLst>
      <p:ext uri="{BB962C8B-B14F-4D97-AF65-F5344CB8AC3E}">
        <p14:creationId xmlns:p14="http://schemas.microsoft.com/office/powerpoint/2010/main" val="17518579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söndürülmesi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r>
              <a:rPr lang="tr-TR" sz="2200" dirty="0">
                <a:solidFill>
                  <a:srgbClr val="C00000"/>
                </a:solidFill>
              </a:rPr>
              <a:t>Yanan cismin oksijenini kesmek:</a:t>
            </a:r>
          </a:p>
          <a:p>
            <a:r>
              <a:rPr lang="tr-TR" sz="1800" dirty="0"/>
              <a:t>Yangının </a:t>
            </a:r>
            <a:r>
              <a:rPr lang="tr-TR" sz="1800" dirty="0">
                <a:solidFill>
                  <a:schemeClr val="accent4"/>
                </a:solidFill>
              </a:rPr>
              <a:t>oksijenle irtibatının kesilmesi </a:t>
            </a:r>
            <a:r>
              <a:rPr lang="tr-TR" sz="1800" dirty="0"/>
              <a:t>veya </a:t>
            </a:r>
            <a:r>
              <a:rPr lang="tr-TR" sz="1800" dirty="0">
                <a:solidFill>
                  <a:schemeClr val="accent4"/>
                </a:solidFill>
              </a:rPr>
              <a:t>oksijen miktarının azaltılması </a:t>
            </a:r>
            <a:r>
              <a:rPr lang="tr-TR" sz="1800" dirty="0"/>
              <a:t>prensibine dayanır. </a:t>
            </a:r>
          </a:p>
          <a:p>
            <a:r>
              <a:rPr lang="tr-TR" sz="1800" dirty="0"/>
              <a:t>Bunu sağlamak için </a:t>
            </a:r>
            <a:r>
              <a:rPr lang="tr-TR" sz="1800" dirty="0">
                <a:solidFill>
                  <a:schemeClr val="accent4"/>
                </a:solidFill>
              </a:rPr>
              <a:t>oksijeninin yerini alabilecek </a:t>
            </a:r>
            <a:r>
              <a:rPr lang="tr-TR" sz="1800" b="1" dirty="0">
                <a:solidFill>
                  <a:srgbClr val="FF0000"/>
                </a:solidFill>
              </a:rPr>
              <a:t>ağır gaz veya örtü etkisi yapan köpükler</a:t>
            </a:r>
            <a:r>
              <a:rPr lang="tr-TR" sz="1800" dirty="0">
                <a:solidFill>
                  <a:schemeClr val="accent4"/>
                </a:solidFill>
              </a:rPr>
              <a:t> </a:t>
            </a:r>
            <a:r>
              <a:rPr lang="tr-TR" sz="1800" dirty="0"/>
              <a:t>kullanılır.</a:t>
            </a:r>
          </a:p>
          <a:p>
            <a:r>
              <a:rPr lang="tr-TR" sz="1800" dirty="0">
                <a:solidFill>
                  <a:srgbClr val="C00000"/>
                </a:solidFill>
              </a:rPr>
              <a:t>Kuru söndürme:</a:t>
            </a:r>
            <a:r>
              <a:rPr lang="tr-TR" sz="1800" dirty="0"/>
              <a:t> Yanan cismin üzerine halı, toprak vs. atarak söndürmektir.</a:t>
            </a:r>
          </a:p>
          <a:p>
            <a:r>
              <a:rPr lang="tr-TR" sz="1800" dirty="0">
                <a:solidFill>
                  <a:srgbClr val="C00000"/>
                </a:solidFill>
              </a:rPr>
              <a:t>Köpükle söndürme:</a:t>
            </a:r>
            <a:r>
              <a:rPr lang="tr-TR" sz="1800" dirty="0"/>
              <a:t> Yanan cismin üzerine toz veya sıvı köpük sıkılarak yapılan söndürmedir.</a:t>
            </a:r>
          </a:p>
          <a:p>
            <a:r>
              <a:rPr lang="tr-TR" sz="1800" dirty="0">
                <a:solidFill>
                  <a:srgbClr val="C00000"/>
                </a:solidFill>
              </a:rPr>
              <a:t>Su ile söndürme:</a:t>
            </a:r>
            <a:r>
              <a:rPr lang="tr-TR" sz="1800" dirty="0"/>
              <a:t> Yanan cismin üzerine su sıkılarak oksijen kesilir.</a:t>
            </a:r>
          </a:p>
          <a:p>
            <a:r>
              <a:rPr lang="tr-TR" sz="1800" dirty="0">
                <a:solidFill>
                  <a:srgbClr val="C00000"/>
                </a:solidFill>
              </a:rPr>
              <a:t>Alevi boğan gaz ile söndürme:</a:t>
            </a:r>
            <a:r>
              <a:rPr lang="tr-TR" sz="1800" dirty="0"/>
              <a:t> NH</a:t>
            </a:r>
            <a:r>
              <a:rPr lang="tr-TR" sz="1100" dirty="0"/>
              <a:t>3</a:t>
            </a:r>
            <a:r>
              <a:rPr lang="tr-TR" sz="1800" dirty="0"/>
              <a:t> - Cl</a:t>
            </a:r>
            <a:r>
              <a:rPr lang="tr-TR" sz="1100" dirty="0"/>
              <a:t>2</a:t>
            </a:r>
            <a:r>
              <a:rPr lang="tr-TR" sz="1800" dirty="0"/>
              <a:t> -N</a:t>
            </a:r>
            <a:r>
              <a:rPr lang="tr-TR" sz="1100" dirty="0"/>
              <a:t>2</a:t>
            </a:r>
            <a:r>
              <a:rPr lang="tr-TR" sz="1800" dirty="0"/>
              <a:t> - CO</a:t>
            </a:r>
            <a:r>
              <a:rPr lang="tr-TR" sz="1100" dirty="0"/>
              <a:t>2</a:t>
            </a:r>
            <a:r>
              <a:rPr lang="tr-TR" sz="1800" dirty="0"/>
              <a:t> gibi yanıcı ve yakıcı olmayan gazlar kullanılarak yanan cismin O</a:t>
            </a:r>
            <a:r>
              <a:rPr lang="tr-TR" sz="1100" dirty="0"/>
              <a:t>2</a:t>
            </a:r>
            <a:r>
              <a:rPr lang="tr-TR" sz="1800" dirty="0"/>
              <a:t> ile teması kesilir.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140</a:t>
            </a:fld>
            <a:endParaRPr kumimoji="0" lang="tr-TR"/>
          </a:p>
        </p:txBody>
      </p:sp>
    </p:spTree>
    <p:extLst>
      <p:ext uri="{BB962C8B-B14F-4D97-AF65-F5344CB8AC3E}">
        <p14:creationId xmlns:p14="http://schemas.microsoft.com/office/powerpoint/2010/main" val="828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söndürülmesi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200" dirty="0">
                <a:solidFill>
                  <a:srgbClr val="C00000"/>
                </a:solidFill>
              </a:rPr>
              <a:t>Kimyevi sıvılarla söndürme</a:t>
            </a:r>
            <a:r>
              <a:rPr lang="tr-TR" sz="1800" dirty="0">
                <a:solidFill>
                  <a:srgbClr val="C00000"/>
                </a:solidFill>
              </a:rPr>
              <a:t>:</a:t>
            </a:r>
            <a:r>
              <a:rPr lang="tr-TR" sz="1800" dirty="0"/>
              <a:t> </a:t>
            </a:r>
            <a:r>
              <a:rPr lang="tr-TR" sz="1800" dirty="0" err="1"/>
              <a:t>Karbontetraklorür</a:t>
            </a:r>
            <a:r>
              <a:rPr lang="tr-TR" sz="1800" dirty="0"/>
              <a:t>, kloroform, </a:t>
            </a:r>
            <a:r>
              <a:rPr lang="tr-TR" sz="1800" dirty="0" err="1"/>
              <a:t>metilbromür</a:t>
            </a:r>
            <a:r>
              <a:rPr lang="tr-TR" sz="1800" dirty="0"/>
              <a:t> kullanılarak çıkan </a:t>
            </a:r>
            <a:r>
              <a:rPr lang="tr-TR" sz="1800" dirty="0">
                <a:solidFill>
                  <a:srgbClr val="00B050"/>
                </a:solidFill>
              </a:rPr>
              <a:t>boğucu gazla ateş söndürülür.</a:t>
            </a:r>
          </a:p>
          <a:p>
            <a:pPr marL="0" indent="0" algn="just">
              <a:buNone/>
            </a:pPr>
            <a:r>
              <a:rPr lang="tr-TR" sz="1800" dirty="0">
                <a:solidFill>
                  <a:srgbClr val="C00000"/>
                </a:solidFill>
              </a:rPr>
              <a:t>Yanıcı maddeyi yok etmek:</a:t>
            </a:r>
          </a:p>
          <a:p>
            <a:pPr algn="just"/>
            <a:r>
              <a:rPr lang="tr-TR" sz="1800" dirty="0">
                <a:solidFill>
                  <a:srgbClr val="00B050"/>
                </a:solidFill>
              </a:rPr>
              <a:t>Kağıt, tahta, kırpıntı, talaş, kimyevi maddeler </a:t>
            </a:r>
            <a:r>
              <a:rPr lang="tr-TR" sz="1800" dirty="0"/>
              <a:t>gibi yanıcı maddelerin giderilmesi veya kontrol altına alınması gereklidir. </a:t>
            </a:r>
          </a:p>
          <a:p>
            <a:pPr algn="just"/>
            <a:r>
              <a:rPr lang="tr-TR" sz="1800" dirty="0"/>
              <a:t>Yanıcı maddelerin yangından uzaklaştırılması </a:t>
            </a:r>
            <a:r>
              <a:rPr lang="tr-TR" sz="1800" dirty="0">
                <a:solidFill>
                  <a:srgbClr val="00B050"/>
                </a:solidFill>
              </a:rPr>
              <a:t>çoğu kez zor ya da imkansızdır</a:t>
            </a:r>
            <a:r>
              <a:rPr lang="tr-TR" sz="1800" dirty="0"/>
              <a:t>. Ancak bazı hallerde parlayıcı maddeleri yangın sahasından uzaklaştırabilmek, hiç değilse ilişiği kesebilmektedir.</a:t>
            </a:r>
          </a:p>
          <a:p>
            <a:pPr marL="0" indent="0" algn="just">
              <a:buNone/>
            </a:pPr>
            <a:r>
              <a:rPr lang="tr-TR" sz="1800" dirty="0">
                <a:solidFill>
                  <a:srgbClr val="C00000"/>
                </a:solidFill>
              </a:rPr>
              <a:t>Reaksiyon zincirinin kırılması:</a:t>
            </a:r>
          </a:p>
          <a:p>
            <a:pPr algn="just"/>
            <a:r>
              <a:rPr lang="tr-TR" sz="1800" dirty="0"/>
              <a:t>Yangın unsurlarının reaksiyona girmeleri engellenir. </a:t>
            </a:r>
          </a:p>
          <a:p>
            <a:pPr algn="just"/>
            <a:r>
              <a:rPr lang="tr-TR" sz="1800" dirty="0"/>
              <a:t>Bunun için KKT veya HALON gibi kimyasal özellikli söndürücüler kullanılır..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141</a:t>
            </a:fld>
            <a:endParaRPr kumimoji="0" lang="tr-TR"/>
          </a:p>
        </p:txBody>
      </p:sp>
    </p:spTree>
    <p:extLst>
      <p:ext uri="{BB962C8B-B14F-4D97-AF65-F5344CB8AC3E}">
        <p14:creationId xmlns:p14="http://schemas.microsoft.com/office/powerpoint/2010/main" val="4733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checkerboard(across)">
                                      <p:cBhvr>
                                        <p:cTn id="25" dur="500"/>
                                        <p:tgtEl>
                                          <p:spTgt spid="3">
                                            <p:txEl>
                                              <p:pRg st="5" end="5"/>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heckerboard(across)">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sınıfına göre kullanılacak söndürücüler</a:t>
            </a:r>
          </a:p>
        </p:txBody>
      </p:sp>
      <p:sp>
        <p:nvSpPr>
          <p:cNvPr id="3" name="Rectangle 2"/>
          <p:cNvSpPr>
            <a:spLocks noGrp="1"/>
          </p:cNvSpPr>
          <p:nvPr>
            <p:ph sz="quarter" idx="13"/>
          </p:nvPr>
        </p:nvSpPr>
        <p:spPr>
          <a:xfrm>
            <a:off x="609600" y="1261733"/>
            <a:ext cx="8282880" cy="3667471"/>
          </a:xfrm>
        </p:spPr>
        <p:txBody>
          <a:bodyPr>
            <a:noAutofit/>
          </a:bodyPr>
          <a:lstStyle/>
          <a:p>
            <a:r>
              <a:rPr lang="tr-TR" sz="1800" dirty="0">
                <a:solidFill>
                  <a:srgbClr val="C00000"/>
                </a:solidFill>
              </a:rPr>
              <a:t>A TÜRÜ Yangınlarda: </a:t>
            </a:r>
            <a:r>
              <a:rPr lang="tr-TR" sz="1800" dirty="0"/>
              <a:t>Küçük oranda </a:t>
            </a:r>
            <a:r>
              <a:rPr lang="tr-TR" sz="1800" dirty="0">
                <a:solidFill>
                  <a:srgbClr val="00B050"/>
                </a:solidFill>
              </a:rPr>
              <a:t>su içeren söndürücülerin </a:t>
            </a:r>
            <a:r>
              <a:rPr lang="tr-TR" sz="1800" dirty="0"/>
              <a:t>(sulu çözeltili) ya da su miktarlarının sulama ve soğutma etkileri 1 </a:t>
            </a:r>
            <a:r>
              <a:rPr lang="tr-TR" sz="1800" dirty="0" err="1"/>
              <a:t>nci</a:t>
            </a:r>
            <a:r>
              <a:rPr lang="tr-TR" sz="1800" dirty="0"/>
              <a:t> derecede önemlidir.</a:t>
            </a:r>
          </a:p>
          <a:p>
            <a:r>
              <a:rPr lang="tr-TR" sz="1800" dirty="0">
                <a:solidFill>
                  <a:srgbClr val="C00000"/>
                </a:solidFill>
              </a:rPr>
              <a:t>B TÜRÜ Yangınlarda: </a:t>
            </a:r>
            <a:r>
              <a:rPr lang="tr-TR" sz="1800" dirty="0"/>
              <a:t>Bu </a:t>
            </a:r>
            <a:r>
              <a:rPr lang="tr-TR" sz="1800" dirty="0">
                <a:solidFill>
                  <a:srgbClr val="00B050"/>
                </a:solidFill>
              </a:rPr>
              <a:t>yangınların söndürülmesinde ana ilke örtme ya da boğmadır. </a:t>
            </a:r>
            <a:r>
              <a:rPr lang="tr-TR" sz="1800" dirty="0"/>
              <a:t>Bu tür yangınlarda </a:t>
            </a:r>
            <a:r>
              <a:rPr lang="tr-TR" sz="1800" dirty="0">
                <a:solidFill>
                  <a:srgbClr val="C00000"/>
                </a:solidFill>
                <a:effectLst>
                  <a:outerShdw blurRad="38100" dist="38100" dir="2700000" algn="tl">
                    <a:srgbClr val="000000">
                      <a:alpha val="43137"/>
                    </a:srgbClr>
                  </a:outerShdw>
                </a:effectLst>
              </a:rPr>
              <a:t>CO2 </a:t>
            </a:r>
            <a:r>
              <a:rPr lang="tr-TR" sz="1800" dirty="0" err="1">
                <a:solidFill>
                  <a:srgbClr val="C00000"/>
                </a:solidFill>
                <a:effectLst>
                  <a:outerShdw blurRad="38100" dist="38100" dir="2700000" algn="tl">
                    <a:srgbClr val="000000">
                      <a:alpha val="43137"/>
                    </a:srgbClr>
                  </a:outerShdw>
                </a:effectLst>
              </a:rPr>
              <a:t>li</a:t>
            </a:r>
            <a:r>
              <a:rPr lang="tr-TR" sz="1800" dirty="0">
                <a:solidFill>
                  <a:srgbClr val="C00000"/>
                </a:solidFill>
                <a:effectLst>
                  <a:outerShdw blurRad="38100" dist="38100" dir="2700000" algn="tl">
                    <a:srgbClr val="000000">
                      <a:alpha val="43137"/>
                    </a:srgbClr>
                  </a:outerShdw>
                </a:effectLst>
              </a:rPr>
              <a:t> ve köpüklü yangın söndürme aygıtları </a:t>
            </a:r>
            <a:r>
              <a:rPr lang="tr-TR" sz="1800" dirty="0"/>
              <a:t>etkili olur. </a:t>
            </a:r>
            <a:r>
              <a:rPr lang="tr-TR" sz="1800" dirty="0">
                <a:solidFill>
                  <a:srgbClr val="00B050"/>
                </a:solidFill>
              </a:rPr>
              <a:t>Su, ince sprey ve sis seklinde kullanılabilir. </a:t>
            </a:r>
            <a:r>
              <a:rPr lang="tr-TR" sz="1800" dirty="0"/>
              <a:t>Bu şekilde daha etkilidir.</a:t>
            </a:r>
          </a:p>
          <a:p>
            <a:r>
              <a:rPr lang="tr-TR" sz="1800" dirty="0">
                <a:solidFill>
                  <a:srgbClr val="C00000"/>
                </a:solidFill>
              </a:rPr>
              <a:t>C TÜRÜ Yangınlarda: </a:t>
            </a:r>
            <a:r>
              <a:rPr lang="tr-TR" sz="1800" dirty="0"/>
              <a:t>Bu yangınlarda </a:t>
            </a:r>
            <a:r>
              <a:rPr lang="tr-TR" sz="1800" dirty="0">
                <a:solidFill>
                  <a:srgbClr val="00B050"/>
                </a:solidFill>
              </a:rPr>
              <a:t>CO2 , kuru kimyasal madde (KKT), püskürtme halinde su (</a:t>
            </a:r>
            <a:r>
              <a:rPr lang="tr-TR" sz="1800" dirty="0" err="1">
                <a:solidFill>
                  <a:srgbClr val="00B050"/>
                </a:solidFill>
              </a:rPr>
              <a:t>springler</a:t>
            </a:r>
            <a:r>
              <a:rPr lang="tr-TR" sz="1800" dirty="0">
                <a:solidFill>
                  <a:srgbClr val="00B050"/>
                </a:solidFill>
              </a:rPr>
              <a:t>) </a:t>
            </a:r>
            <a:r>
              <a:rPr lang="tr-TR" sz="1800" dirty="0"/>
              <a:t>kullanılır. </a:t>
            </a:r>
            <a:r>
              <a:rPr lang="tr-TR" sz="1800" dirty="0">
                <a:solidFill>
                  <a:srgbClr val="C00000"/>
                </a:solidFill>
                <a:effectLst>
                  <a:outerShdw blurRad="38100" dist="38100" dir="2700000" algn="tl">
                    <a:srgbClr val="000000">
                      <a:alpha val="43137"/>
                    </a:srgbClr>
                  </a:outerShdw>
                </a:effectLst>
              </a:rPr>
              <a:t>Gaz yangınlarında en iyi yöntem gaz akımının durdurulmasıdır</a:t>
            </a:r>
            <a:r>
              <a:rPr lang="tr-TR" sz="1800" dirty="0"/>
              <a:t>. Bu anında yapılamıyorsa, </a:t>
            </a:r>
            <a:r>
              <a:rPr lang="tr-TR" sz="1800" dirty="0">
                <a:solidFill>
                  <a:srgbClr val="00B050"/>
                </a:solidFill>
              </a:rPr>
              <a:t>komşu bölge veya yüzeyleri sadece su ile </a:t>
            </a:r>
            <a:r>
              <a:rPr lang="tr-TR" sz="1800" dirty="0" err="1">
                <a:solidFill>
                  <a:srgbClr val="00B050"/>
                </a:solidFill>
              </a:rPr>
              <a:t>spreylenmeli</a:t>
            </a:r>
            <a:r>
              <a:rPr lang="tr-TR" sz="1800" dirty="0">
                <a:solidFill>
                  <a:srgbClr val="00B050"/>
                </a:solidFill>
              </a:rPr>
              <a:t> ve soğuk kalmaları</a:t>
            </a:r>
            <a:r>
              <a:rPr lang="tr-TR" sz="1800" dirty="0">
                <a:solidFill>
                  <a:schemeClr val="accent4"/>
                </a:solidFill>
              </a:rPr>
              <a:t> </a:t>
            </a:r>
            <a:r>
              <a:rPr lang="tr-TR" sz="1800" dirty="0"/>
              <a:t>sağlanmalıdır. Böylece gaz dışarı atılana ya da gaz akımını kontrol edip </a:t>
            </a:r>
            <a:r>
              <a:rPr lang="tr-TR" sz="1800" dirty="0">
                <a:solidFill>
                  <a:srgbClr val="C00000"/>
                </a:solidFill>
              </a:rPr>
              <a:t>valf kapatılana kadar tutuşmalar önlenmiş</a:t>
            </a:r>
            <a:r>
              <a:rPr lang="tr-TR" sz="1800" dirty="0"/>
              <a:t> olur.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419622"/>
            <a:ext cx="571500" cy="600075"/>
          </a:xfrm>
          <a:prstGeom prst="rect">
            <a:avLst/>
          </a:prstGeom>
        </p:spPr>
      </p:pic>
      <p:pic>
        <p:nvPicPr>
          <p:cNvPr id="5" name="Resi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688" y="2283718"/>
            <a:ext cx="571500" cy="600075"/>
          </a:xfrm>
          <a:prstGeom prst="rect">
            <a:avLst/>
          </a:prstGeom>
        </p:spPr>
      </p:pic>
      <p:pic>
        <p:nvPicPr>
          <p:cNvPr id="6" name="Resim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158" y="3435846"/>
            <a:ext cx="571500" cy="600075"/>
          </a:xfrm>
          <a:prstGeom prst="rect">
            <a:avLst/>
          </a:prstGeom>
        </p:spPr>
      </p:pic>
      <p:sp>
        <p:nvSpPr>
          <p:cNvPr id="7" name="6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142</a:t>
            </a:fld>
            <a:endParaRPr kumimoji="0" lang="tr-TR"/>
          </a:p>
        </p:txBody>
      </p:sp>
    </p:spTree>
    <p:extLst>
      <p:ext uri="{BB962C8B-B14F-4D97-AF65-F5344CB8AC3E}">
        <p14:creationId xmlns:p14="http://schemas.microsoft.com/office/powerpoint/2010/main" val="319009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sınıfına göre kullanılacak söndürücüler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C00000"/>
                </a:solidFill>
              </a:rPr>
              <a:t>D TÜRÜ Yangınlarda: </a:t>
            </a:r>
            <a:r>
              <a:rPr lang="tr-TR" sz="2000" dirty="0"/>
              <a:t>Söndürülmeleri çok zor olup, genel söndürme yöntemleri ile sonuç alınamaz. </a:t>
            </a:r>
          </a:p>
          <a:p>
            <a:pPr algn="just"/>
            <a:r>
              <a:rPr lang="tr-TR" sz="2000" dirty="0"/>
              <a:t>Örneğin, </a:t>
            </a:r>
            <a:r>
              <a:rPr lang="tr-TR" sz="2000" dirty="0">
                <a:solidFill>
                  <a:srgbClr val="C00000"/>
                </a:solidFill>
              </a:rPr>
              <a:t>yanmakta olan metal üzerine su püskürtülmesi</a:t>
            </a:r>
            <a:r>
              <a:rPr lang="tr-TR" sz="2000" dirty="0">
                <a:solidFill>
                  <a:schemeClr val="accent4"/>
                </a:solidFill>
              </a:rPr>
              <a:t> </a:t>
            </a:r>
            <a:r>
              <a:rPr lang="tr-TR" sz="2000" dirty="0">
                <a:solidFill>
                  <a:srgbClr val="00B050"/>
                </a:solidFill>
              </a:rPr>
              <a:t>metal parçacıklarının çok uzak mesafelere yayılmasına sebep olacak bir patlama </a:t>
            </a:r>
            <a:r>
              <a:rPr lang="tr-TR" sz="2000" dirty="0"/>
              <a:t>meydana gelmesini sağlar.</a:t>
            </a:r>
          </a:p>
          <a:p>
            <a:pPr algn="just"/>
            <a:r>
              <a:rPr lang="tr-TR" sz="2000" dirty="0">
                <a:solidFill>
                  <a:srgbClr val="C00000"/>
                </a:solidFill>
              </a:rPr>
              <a:t>Metal yangınlarında</a:t>
            </a:r>
            <a:r>
              <a:rPr lang="tr-TR" sz="2000" dirty="0"/>
              <a:t>, daha çok </a:t>
            </a:r>
            <a:r>
              <a:rPr lang="tr-TR" sz="2000" dirty="0">
                <a:solidFill>
                  <a:srgbClr val="00B050"/>
                </a:solidFill>
              </a:rPr>
              <a:t>sodyum klorür, sodyum bikarbonat, magnezyum oksit ya da bu maddelerin karışımı </a:t>
            </a:r>
            <a:r>
              <a:rPr lang="tr-TR" sz="2000" dirty="0"/>
              <a:t>etkili olur. </a:t>
            </a:r>
            <a:r>
              <a:rPr lang="tr-TR" sz="2000" dirty="0">
                <a:solidFill>
                  <a:srgbClr val="C00000"/>
                </a:solidFill>
                <a:effectLst>
                  <a:outerShdw blurRad="38100" dist="38100" dir="2700000" algn="tl">
                    <a:srgbClr val="000000">
                      <a:alpha val="43137"/>
                    </a:srgbClr>
                  </a:outerShdw>
                </a:effectLst>
              </a:rPr>
              <a:t>Su hiçbir şekilde kullanılmamalıdır</a:t>
            </a:r>
            <a:r>
              <a:rPr lang="tr-TR" sz="2000" dirty="0">
                <a:effectLst>
                  <a:outerShdw blurRad="38100" dist="38100" dir="2700000" algn="tl">
                    <a:srgbClr val="000000">
                      <a:alpha val="43137"/>
                    </a:srgbClr>
                  </a:outerShdw>
                </a:effectLst>
              </a:rPr>
              <a:t>. </a:t>
            </a:r>
          </a:p>
          <a:p>
            <a:pPr algn="just"/>
            <a:r>
              <a:rPr lang="tr-TR" sz="2000" dirty="0">
                <a:solidFill>
                  <a:srgbClr val="C00000"/>
                </a:solidFill>
              </a:rPr>
              <a:t>Kum</a:t>
            </a:r>
            <a:r>
              <a:rPr lang="tr-TR" sz="2000" dirty="0"/>
              <a:t> sıcak metal ile reaksiyona girer ve daha çok ısı meydana gelmesine sebep olduğundan </a:t>
            </a:r>
            <a:r>
              <a:rPr lang="tr-TR" sz="2000" dirty="0">
                <a:solidFill>
                  <a:srgbClr val="00B050"/>
                </a:solidFill>
              </a:rPr>
              <a:t>zayıf bir söndürücü olduğu belirlenmiştir.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491630"/>
            <a:ext cx="571500" cy="590550"/>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143</a:t>
            </a:fld>
            <a:endParaRPr kumimoji="0" lang="tr-TR"/>
          </a:p>
        </p:txBody>
      </p:sp>
    </p:spTree>
    <p:extLst>
      <p:ext uri="{BB962C8B-B14F-4D97-AF65-F5344CB8AC3E}">
        <p14:creationId xmlns:p14="http://schemas.microsoft.com/office/powerpoint/2010/main" val="24988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sınıfına göre kullanılacak söndürücüler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200" dirty="0">
                <a:solidFill>
                  <a:srgbClr val="C00000"/>
                </a:solidFill>
              </a:rPr>
              <a:t>E TÜRÜ Yangınlarda: </a:t>
            </a:r>
            <a:r>
              <a:rPr lang="tr-TR" sz="2200" dirty="0"/>
              <a:t>Söndürücü olarak </a:t>
            </a:r>
            <a:r>
              <a:rPr lang="tr-TR" sz="2200" dirty="0">
                <a:solidFill>
                  <a:srgbClr val="00B050"/>
                </a:solidFill>
              </a:rPr>
              <a:t>boğucu soğutucular kullanıldığında ısı aniden düşer,</a:t>
            </a:r>
            <a:r>
              <a:rPr lang="tr-TR" sz="2200" dirty="0"/>
              <a:t> </a:t>
            </a:r>
            <a:r>
              <a:rPr lang="tr-TR" sz="2200" dirty="0">
                <a:solidFill>
                  <a:srgbClr val="C00000"/>
                </a:solidFill>
              </a:rPr>
              <a:t>havadaki oksijen miktarı azaldığından yangın söndürülmüş olur</a:t>
            </a:r>
            <a:r>
              <a:rPr lang="tr-TR" sz="2200" dirty="0"/>
              <a:t>. </a:t>
            </a:r>
          </a:p>
          <a:p>
            <a:pPr algn="just"/>
            <a:r>
              <a:rPr lang="tr-TR" sz="2200" dirty="0">
                <a:solidFill>
                  <a:srgbClr val="C00000"/>
                </a:solidFill>
              </a:rPr>
              <a:t>Gerilim altındaki </a:t>
            </a:r>
            <a:r>
              <a:rPr lang="tr-TR" sz="2200" dirty="0"/>
              <a:t>elektrik tesis ve cihazlarında çıkan </a:t>
            </a:r>
            <a:r>
              <a:rPr lang="tr-TR" sz="2200" dirty="0">
                <a:solidFill>
                  <a:srgbClr val="C00000"/>
                </a:solidFill>
              </a:rPr>
              <a:t>yangınlarda</a:t>
            </a:r>
            <a:r>
              <a:rPr lang="tr-TR" sz="2200" dirty="0"/>
              <a:t> </a:t>
            </a:r>
            <a:r>
              <a:rPr lang="tr-TR" sz="2200" dirty="0">
                <a:solidFill>
                  <a:srgbClr val="00B050"/>
                </a:solidFill>
              </a:rPr>
              <a:t>CO2 </a:t>
            </a:r>
            <a:r>
              <a:rPr lang="tr-TR" sz="2200" dirty="0" err="1">
                <a:solidFill>
                  <a:srgbClr val="00B050"/>
                </a:solidFill>
              </a:rPr>
              <a:t>li</a:t>
            </a:r>
            <a:r>
              <a:rPr lang="tr-TR" sz="2200" dirty="0">
                <a:solidFill>
                  <a:srgbClr val="00B050"/>
                </a:solidFill>
              </a:rPr>
              <a:t>, </a:t>
            </a:r>
            <a:r>
              <a:rPr lang="tr-TR" sz="2200" dirty="0" err="1">
                <a:solidFill>
                  <a:srgbClr val="00B050"/>
                </a:solidFill>
              </a:rPr>
              <a:t>bikorbonat</a:t>
            </a:r>
            <a:r>
              <a:rPr lang="tr-TR" sz="2200" dirty="0">
                <a:solidFill>
                  <a:srgbClr val="00B050"/>
                </a:solidFill>
              </a:rPr>
              <a:t> tozlu veya benzeri etkili diğer tip söndürücüler </a:t>
            </a:r>
            <a:r>
              <a:rPr lang="tr-TR" sz="2200" dirty="0"/>
              <a:t>gerilim değerlerine göre mesafeler göz önünde bulundurulmalıdır.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563638"/>
            <a:ext cx="571500" cy="600075"/>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144</a:t>
            </a:fld>
            <a:endParaRPr kumimoji="0" lang="tr-TR"/>
          </a:p>
        </p:txBody>
      </p:sp>
    </p:spTree>
    <p:extLst>
      <p:ext uri="{BB962C8B-B14F-4D97-AF65-F5344CB8AC3E}">
        <p14:creationId xmlns:p14="http://schemas.microsoft.com/office/powerpoint/2010/main" val="34978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Elektrostatik yük oluşumu ve boşalması</a:t>
            </a:r>
          </a:p>
        </p:txBody>
      </p:sp>
      <p:sp>
        <p:nvSpPr>
          <p:cNvPr id="3" name="Rectangle 2"/>
          <p:cNvSpPr>
            <a:spLocks noGrp="1"/>
          </p:cNvSpPr>
          <p:nvPr>
            <p:ph sz="quarter" idx="13"/>
          </p:nvPr>
        </p:nvSpPr>
        <p:spPr>
          <a:xfrm>
            <a:off x="609600" y="1352551"/>
            <a:ext cx="8282880" cy="3667471"/>
          </a:xfrm>
        </p:spPr>
        <p:txBody>
          <a:bodyPr>
            <a:noAutofit/>
          </a:bodyPr>
          <a:lstStyle/>
          <a:p>
            <a:r>
              <a:rPr lang="tr-TR" sz="1800" dirty="0"/>
              <a:t>İletken olmayan bir vasıta ile bir sıvının yüksek hızla bir tanka boşaltılması, yüklenmiş sıvı yüzeyinin iletken bir sivri uca yaklaşması elektrostatik yük boşalmasına neden olur.</a:t>
            </a:r>
          </a:p>
          <a:p>
            <a:pPr marL="0" indent="0">
              <a:buNone/>
            </a:pPr>
            <a:endParaRPr lang="tr-TR" sz="1800" dirty="0"/>
          </a:p>
          <a:p>
            <a:pPr marL="0" indent="0">
              <a:buNone/>
            </a:pPr>
            <a:endParaRPr lang="tr-TR" sz="1800" dirty="0"/>
          </a:p>
        </p:txBody>
      </p:sp>
      <p:grpSp>
        <p:nvGrpSpPr>
          <p:cNvPr id="23" name="Grup 22"/>
          <p:cNvGrpSpPr/>
          <p:nvPr/>
        </p:nvGrpSpPr>
        <p:grpSpPr>
          <a:xfrm>
            <a:off x="1115616" y="2211710"/>
            <a:ext cx="6705600" cy="2590800"/>
            <a:chOff x="304800" y="2819400"/>
            <a:chExt cx="6705600" cy="2590800"/>
          </a:xfrm>
        </p:grpSpPr>
        <p:sp>
          <p:nvSpPr>
            <p:cNvPr id="4" name="Rectangle 24"/>
            <p:cNvSpPr>
              <a:spLocks noChangeArrowheads="1"/>
            </p:cNvSpPr>
            <p:nvPr/>
          </p:nvSpPr>
          <p:spPr bwMode="auto">
            <a:xfrm>
              <a:off x="457200" y="4343400"/>
              <a:ext cx="4648200" cy="10668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5" name="Rectangle 3"/>
            <p:cNvSpPr>
              <a:spLocks noChangeArrowheads="1"/>
            </p:cNvSpPr>
            <p:nvPr/>
          </p:nvSpPr>
          <p:spPr bwMode="auto">
            <a:xfrm>
              <a:off x="457200" y="3429000"/>
              <a:ext cx="46482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tr-TR"/>
            </a:p>
          </p:txBody>
        </p:sp>
        <p:sp>
          <p:nvSpPr>
            <p:cNvPr id="6" name="Oval 4"/>
            <p:cNvSpPr>
              <a:spLocks noChangeArrowheads="1"/>
            </p:cNvSpPr>
            <p:nvPr/>
          </p:nvSpPr>
          <p:spPr bwMode="auto">
            <a:xfrm>
              <a:off x="304800" y="3429000"/>
              <a:ext cx="228600" cy="19812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tr-TR"/>
            </a:p>
          </p:txBody>
        </p:sp>
        <p:sp>
          <p:nvSpPr>
            <p:cNvPr id="7" name="Oval 5"/>
            <p:cNvSpPr>
              <a:spLocks noChangeArrowheads="1"/>
            </p:cNvSpPr>
            <p:nvPr/>
          </p:nvSpPr>
          <p:spPr bwMode="auto">
            <a:xfrm>
              <a:off x="5029200" y="3429000"/>
              <a:ext cx="228600" cy="19812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tr-TR"/>
            </a:p>
          </p:txBody>
        </p:sp>
        <p:sp>
          <p:nvSpPr>
            <p:cNvPr id="8" name="Freeform 6"/>
            <p:cNvSpPr>
              <a:spLocks/>
            </p:cNvSpPr>
            <p:nvPr/>
          </p:nvSpPr>
          <p:spPr bwMode="auto">
            <a:xfrm>
              <a:off x="609600" y="4330700"/>
              <a:ext cx="4965700" cy="88900"/>
            </a:xfrm>
            <a:custGeom>
              <a:avLst/>
              <a:gdLst>
                <a:gd name="T0" fmla="*/ 0 w 3128"/>
                <a:gd name="T1" fmla="*/ 2147483647 h 56"/>
                <a:gd name="T2" fmla="*/ 2147483647 w 3128"/>
                <a:gd name="T3" fmla="*/ 2147483647 h 56"/>
                <a:gd name="T4" fmla="*/ 2147483647 w 3128"/>
                <a:gd name="T5" fmla="*/ 2147483647 h 56"/>
                <a:gd name="T6" fmla="*/ 2147483647 w 3128"/>
                <a:gd name="T7" fmla="*/ 2147483647 h 56"/>
                <a:gd name="T8" fmla="*/ 2147483647 w 3128"/>
                <a:gd name="T9" fmla="*/ 2147483647 h 56"/>
                <a:gd name="T10" fmla="*/ 0 60000 65536"/>
                <a:gd name="T11" fmla="*/ 0 60000 65536"/>
                <a:gd name="T12" fmla="*/ 0 60000 65536"/>
                <a:gd name="T13" fmla="*/ 0 60000 65536"/>
                <a:gd name="T14" fmla="*/ 0 60000 65536"/>
                <a:gd name="T15" fmla="*/ 0 w 3128"/>
                <a:gd name="T16" fmla="*/ 0 h 56"/>
                <a:gd name="T17" fmla="*/ 3128 w 3128"/>
                <a:gd name="T18" fmla="*/ 56 h 56"/>
              </a:gdLst>
              <a:ahLst/>
              <a:cxnLst>
                <a:cxn ang="T10">
                  <a:pos x="T0" y="T1"/>
                </a:cxn>
                <a:cxn ang="T11">
                  <a:pos x="T2" y="T3"/>
                </a:cxn>
                <a:cxn ang="T12">
                  <a:pos x="T4" y="T5"/>
                </a:cxn>
                <a:cxn ang="T13">
                  <a:pos x="T6" y="T7"/>
                </a:cxn>
                <a:cxn ang="T14">
                  <a:pos x="T8" y="T9"/>
                </a:cxn>
              </a:cxnLst>
              <a:rect l="T15" t="T16" r="T17" b="T18"/>
              <a:pathLst>
                <a:path w="3128" h="56">
                  <a:moveTo>
                    <a:pt x="0" y="8"/>
                  </a:moveTo>
                  <a:cubicBezTo>
                    <a:pt x="1316" y="4"/>
                    <a:pt x="2632" y="0"/>
                    <a:pt x="2880" y="8"/>
                  </a:cubicBezTo>
                  <a:cubicBezTo>
                    <a:pt x="3128" y="16"/>
                    <a:pt x="1904" y="56"/>
                    <a:pt x="1488" y="56"/>
                  </a:cubicBezTo>
                  <a:cubicBezTo>
                    <a:pt x="1072" y="56"/>
                    <a:pt x="616" y="8"/>
                    <a:pt x="384" y="8"/>
                  </a:cubicBezTo>
                  <a:cubicBezTo>
                    <a:pt x="152" y="8"/>
                    <a:pt x="124" y="32"/>
                    <a:pt x="96" y="56"/>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tr-TR"/>
            </a:p>
          </p:txBody>
        </p:sp>
        <p:sp>
          <p:nvSpPr>
            <p:cNvPr id="9" name="Text Box 7"/>
            <p:cNvSpPr txBox="1">
              <a:spLocks noChangeArrowheads="1"/>
            </p:cNvSpPr>
            <p:nvPr/>
          </p:nvSpPr>
          <p:spPr bwMode="auto">
            <a:xfrm>
              <a:off x="685800" y="4038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a:solidFill>
                    <a:schemeClr val="hlink"/>
                  </a:solidFill>
                </a:rPr>
                <a:t>++++++++++++++++++</a:t>
              </a:r>
            </a:p>
          </p:txBody>
        </p:sp>
        <p:sp>
          <p:nvSpPr>
            <p:cNvPr id="10" name="Rectangle 9"/>
            <p:cNvSpPr>
              <a:spLocks noChangeArrowheads="1"/>
            </p:cNvSpPr>
            <p:nvPr/>
          </p:nvSpPr>
          <p:spPr bwMode="auto">
            <a:xfrm>
              <a:off x="3200400" y="3124200"/>
              <a:ext cx="152400" cy="2057400"/>
            </a:xfrm>
            <a:prstGeom prst="rect">
              <a:avLst/>
            </a:prstGeom>
            <a:solidFill>
              <a:srgbClr val="4D4D4D"/>
            </a:solidFill>
            <a:ln w="9525">
              <a:solidFill>
                <a:schemeClr val="tx1"/>
              </a:solidFill>
              <a:miter lim="800000"/>
              <a:headEnd/>
              <a:tailEnd/>
            </a:ln>
          </p:spPr>
          <p:txBody>
            <a:bodyPr wrap="none" anchor="ctr"/>
            <a:lstStyle/>
            <a:p>
              <a:endParaRPr lang="tr-TR"/>
            </a:p>
          </p:txBody>
        </p:sp>
        <p:sp>
          <p:nvSpPr>
            <p:cNvPr id="11" name="Rectangle 10"/>
            <p:cNvSpPr>
              <a:spLocks noChangeArrowheads="1"/>
            </p:cNvSpPr>
            <p:nvPr/>
          </p:nvSpPr>
          <p:spPr bwMode="auto">
            <a:xfrm>
              <a:off x="3200400" y="2971800"/>
              <a:ext cx="3810000" cy="152400"/>
            </a:xfrm>
            <a:prstGeom prst="rect">
              <a:avLst/>
            </a:prstGeom>
            <a:solidFill>
              <a:srgbClr val="4D4D4D"/>
            </a:solidFill>
            <a:ln w="9525">
              <a:solidFill>
                <a:schemeClr val="tx1"/>
              </a:solidFill>
              <a:miter lim="800000"/>
              <a:headEnd/>
              <a:tailEnd/>
            </a:ln>
          </p:spPr>
          <p:txBody>
            <a:bodyPr wrap="none" anchor="ctr"/>
            <a:lstStyle/>
            <a:p>
              <a:endParaRPr lang="tr-TR"/>
            </a:p>
          </p:txBody>
        </p:sp>
        <p:sp>
          <p:nvSpPr>
            <p:cNvPr id="12" name="Freeform 12"/>
            <p:cNvSpPr>
              <a:spLocks/>
            </p:cNvSpPr>
            <p:nvPr/>
          </p:nvSpPr>
          <p:spPr bwMode="auto">
            <a:xfrm>
              <a:off x="1828800" y="3429000"/>
              <a:ext cx="19050" cy="95250"/>
            </a:xfrm>
            <a:custGeom>
              <a:avLst/>
              <a:gdLst>
                <a:gd name="T0" fmla="*/ 0 w 12"/>
                <a:gd name="T1" fmla="*/ 0 h 60"/>
                <a:gd name="T2" fmla="*/ 2147483647 w 12"/>
                <a:gd name="T3" fmla="*/ 2147483647 h 60"/>
                <a:gd name="T4" fmla="*/ 0 w 12"/>
                <a:gd name="T5" fmla="*/ 0 h 60"/>
                <a:gd name="T6" fmla="*/ 0 60000 65536"/>
                <a:gd name="T7" fmla="*/ 0 60000 65536"/>
                <a:gd name="T8" fmla="*/ 0 60000 65536"/>
                <a:gd name="T9" fmla="*/ 0 w 12"/>
                <a:gd name="T10" fmla="*/ 0 h 60"/>
                <a:gd name="T11" fmla="*/ 12 w 12"/>
                <a:gd name="T12" fmla="*/ 60 h 60"/>
              </a:gdLst>
              <a:ahLst/>
              <a:cxnLst>
                <a:cxn ang="T6">
                  <a:pos x="T0" y="T1"/>
                </a:cxn>
                <a:cxn ang="T7">
                  <a:pos x="T2" y="T3"/>
                </a:cxn>
                <a:cxn ang="T8">
                  <a:pos x="T4" y="T5"/>
                </a:cxn>
              </a:cxnLst>
              <a:rect l="T9" t="T10" r="T11" b="T12"/>
              <a:pathLst>
                <a:path w="12" h="60">
                  <a:moveTo>
                    <a:pt x="0" y="0"/>
                  </a:moveTo>
                  <a:cubicBezTo>
                    <a:pt x="4" y="20"/>
                    <a:pt x="12" y="60"/>
                    <a:pt x="12" y="60"/>
                  </a:cubicBezTo>
                  <a:cubicBezTo>
                    <a:pt x="12" y="60"/>
                    <a:pt x="4" y="20"/>
                    <a:pt x="0" y="0"/>
                  </a:cubicBezTo>
                  <a:close/>
                </a:path>
              </a:pathLst>
            </a:custGeom>
            <a:solidFill>
              <a:schemeClr val="accent1"/>
            </a:solidFill>
            <a:ln w="9525" cap="flat" cmpd="sng">
              <a:solidFill>
                <a:schemeClr val="tx1"/>
              </a:solidFill>
              <a:prstDash val="solid"/>
              <a:miter lim="800000"/>
              <a:headEnd type="none" w="med" len="med"/>
              <a:tailEnd type="none" w="med" len="med"/>
            </a:ln>
          </p:spPr>
          <p:txBody>
            <a:bodyPr wrap="none"/>
            <a:lstStyle/>
            <a:p>
              <a:endParaRPr lang="tr-TR"/>
            </a:p>
          </p:txBody>
        </p:sp>
        <p:sp>
          <p:nvSpPr>
            <p:cNvPr id="13" name="Line 17"/>
            <p:cNvSpPr>
              <a:spLocks noChangeShapeType="1"/>
            </p:cNvSpPr>
            <p:nvPr/>
          </p:nvSpPr>
          <p:spPr bwMode="auto">
            <a:xfrm>
              <a:off x="1981200" y="3733800"/>
              <a:ext cx="152400" cy="53340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4" name="Line 18"/>
            <p:cNvSpPr>
              <a:spLocks noChangeShapeType="1"/>
            </p:cNvSpPr>
            <p:nvPr/>
          </p:nvSpPr>
          <p:spPr bwMode="auto">
            <a:xfrm flipH="1">
              <a:off x="1905000" y="3733800"/>
              <a:ext cx="76200" cy="22860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15" name="Line 19"/>
            <p:cNvSpPr>
              <a:spLocks noChangeShapeType="1"/>
            </p:cNvSpPr>
            <p:nvPr/>
          </p:nvSpPr>
          <p:spPr bwMode="auto">
            <a:xfrm flipH="1" flipV="1">
              <a:off x="1828800" y="3429000"/>
              <a:ext cx="76200" cy="53340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6" name="Line 20"/>
            <p:cNvSpPr>
              <a:spLocks noChangeShapeType="1"/>
            </p:cNvSpPr>
            <p:nvPr/>
          </p:nvSpPr>
          <p:spPr bwMode="auto">
            <a:xfrm flipH="1">
              <a:off x="4572000" y="2819400"/>
              <a:ext cx="15240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7" name="AutoShape 21"/>
            <p:cNvSpPr>
              <a:spLocks noChangeArrowheads="1"/>
            </p:cNvSpPr>
            <p:nvPr/>
          </p:nvSpPr>
          <p:spPr bwMode="auto">
            <a:xfrm>
              <a:off x="3352800" y="5181600"/>
              <a:ext cx="152400" cy="152400"/>
            </a:xfrm>
            <a:prstGeom prst="curvedUpArrow">
              <a:avLst>
                <a:gd name="adj1" fmla="val 20000"/>
                <a:gd name="adj2" fmla="val 40000"/>
                <a:gd name="adj3" fmla="val 33333"/>
              </a:avLst>
            </a:prstGeom>
            <a:solidFill>
              <a:schemeClr val="accent1"/>
            </a:solidFill>
            <a:ln w="9525">
              <a:solidFill>
                <a:schemeClr val="tx1"/>
              </a:solidFill>
              <a:miter lim="800000"/>
              <a:headEnd/>
              <a:tailEnd/>
            </a:ln>
          </p:spPr>
          <p:txBody>
            <a:bodyPr wrap="none" anchor="ctr"/>
            <a:lstStyle/>
            <a:p>
              <a:endParaRPr lang="tr-TR"/>
            </a:p>
          </p:txBody>
        </p:sp>
        <p:sp>
          <p:nvSpPr>
            <p:cNvPr id="18" name="AutoShape 22"/>
            <p:cNvSpPr>
              <a:spLocks noChangeArrowheads="1"/>
            </p:cNvSpPr>
            <p:nvPr/>
          </p:nvSpPr>
          <p:spPr bwMode="auto">
            <a:xfrm>
              <a:off x="2895600" y="5181600"/>
              <a:ext cx="381000" cy="76200"/>
            </a:xfrm>
            <a:prstGeom prst="curvedLeftArrow">
              <a:avLst>
                <a:gd name="adj1" fmla="val 20000"/>
                <a:gd name="adj2" fmla="val 40000"/>
                <a:gd name="adj3" fmla="val 166667"/>
              </a:avLst>
            </a:prstGeom>
            <a:solidFill>
              <a:schemeClr val="accent1"/>
            </a:solidFill>
            <a:ln w="9525">
              <a:solidFill>
                <a:schemeClr val="tx1"/>
              </a:solidFill>
              <a:miter lim="800000"/>
              <a:headEnd/>
              <a:tailEnd/>
            </a:ln>
          </p:spPr>
          <p:txBody>
            <a:bodyPr wrap="none" anchor="ctr"/>
            <a:lstStyle/>
            <a:p>
              <a:endParaRPr lang="tr-TR"/>
            </a:p>
          </p:txBody>
        </p:sp>
        <p:sp>
          <p:nvSpPr>
            <p:cNvPr id="19" name="AutoShape 23"/>
            <p:cNvSpPr>
              <a:spLocks noChangeArrowheads="1"/>
            </p:cNvSpPr>
            <p:nvPr/>
          </p:nvSpPr>
          <p:spPr bwMode="auto">
            <a:xfrm>
              <a:off x="2895600" y="5029200"/>
              <a:ext cx="1295400" cy="304800"/>
            </a:xfrm>
            <a:prstGeom prst="cloudCallout">
              <a:avLst>
                <a:gd name="adj1" fmla="val -43750"/>
                <a:gd name="adj2" fmla="val 70000"/>
              </a:avLst>
            </a:prstGeom>
            <a:solidFill>
              <a:srgbClr val="4D4D4D"/>
            </a:solidFill>
            <a:ln w="9525">
              <a:solidFill>
                <a:schemeClr val="tx1"/>
              </a:solidFill>
              <a:miter lim="800000"/>
              <a:headEnd/>
              <a:tailEnd/>
            </a:ln>
          </p:spPr>
          <p:txBody>
            <a:bodyPr/>
            <a:lstStyle/>
            <a:p>
              <a:pPr algn="ctr"/>
              <a:endParaRPr lang="tr-TR"/>
            </a:p>
          </p:txBody>
        </p:sp>
        <p:sp>
          <p:nvSpPr>
            <p:cNvPr id="20" name="Line 25"/>
            <p:cNvSpPr>
              <a:spLocks noChangeShapeType="1"/>
            </p:cNvSpPr>
            <p:nvPr/>
          </p:nvSpPr>
          <p:spPr bwMode="auto">
            <a:xfrm>
              <a:off x="1676400" y="3429000"/>
              <a:ext cx="76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21" name="Line 26"/>
            <p:cNvSpPr>
              <a:spLocks noChangeShapeType="1"/>
            </p:cNvSpPr>
            <p:nvPr/>
          </p:nvSpPr>
          <p:spPr bwMode="auto">
            <a:xfrm>
              <a:off x="1676400" y="3429000"/>
              <a:ext cx="76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22" name="Oval 29"/>
            <p:cNvSpPr>
              <a:spLocks noChangeArrowheads="1"/>
            </p:cNvSpPr>
            <p:nvPr/>
          </p:nvSpPr>
          <p:spPr bwMode="auto">
            <a:xfrm>
              <a:off x="2286000" y="3429000"/>
              <a:ext cx="762000" cy="152400"/>
            </a:xfrm>
            <a:prstGeom prst="ellipse">
              <a:avLst/>
            </a:prstGeom>
            <a:solidFill>
              <a:srgbClr val="C1C0C4"/>
            </a:solidFill>
            <a:ln w="9525">
              <a:solidFill>
                <a:schemeClr val="tx1"/>
              </a:solidFill>
              <a:miter lim="800000"/>
              <a:headEnd/>
              <a:tailEnd/>
            </a:ln>
          </p:spPr>
          <p:txBody>
            <a:bodyPr wrap="none" anchor="ctr"/>
            <a:lstStyle/>
            <a:p>
              <a:endParaRPr lang="tr-TR"/>
            </a:p>
          </p:txBody>
        </p:sp>
      </p:grpSp>
      <p:sp>
        <p:nvSpPr>
          <p:cNvPr id="24" name="2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145</a:t>
            </a:fld>
            <a:endParaRPr kumimoji="0" lang="tr-TR"/>
          </a:p>
        </p:txBody>
      </p:sp>
    </p:spTree>
    <p:extLst>
      <p:ext uri="{BB962C8B-B14F-4D97-AF65-F5344CB8AC3E}">
        <p14:creationId xmlns:p14="http://schemas.microsoft.com/office/powerpoint/2010/main" val="918001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Elektrostatik yük oluşumu ve boşalması</a:t>
            </a:r>
          </a:p>
        </p:txBody>
      </p:sp>
      <p:sp>
        <p:nvSpPr>
          <p:cNvPr id="3" name="Rectangle 2"/>
          <p:cNvSpPr>
            <a:spLocks noGrp="1"/>
          </p:cNvSpPr>
          <p:nvPr>
            <p:ph sz="quarter" idx="13"/>
          </p:nvPr>
        </p:nvSpPr>
        <p:spPr>
          <a:xfrm>
            <a:off x="609600" y="1352551"/>
            <a:ext cx="8282880" cy="3667471"/>
          </a:xfrm>
        </p:spPr>
        <p:txBody>
          <a:bodyPr>
            <a:noAutofit/>
          </a:bodyPr>
          <a:lstStyle/>
          <a:p>
            <a:r>
              <a:rPr lang="tr-TR" sz="1800" dirty="0">
                <a:solidFill>
                  <a:srgbClr val="FF0000"/>
                </a:solidFill>
              </a:rPr>
              <a:t>Toz malzemenin </a:t>
            </a:r>
            <a:r>
              <a:rPr lang="tr-TR" sz="1800" dirty="0"/>
              <a:t>büyük kap veya silolara doldurulması, bu esnada statik yükle yüklenmiş toz yüzeyine iletken bir kapla (mesela numune almak için) yaklaşılması,</a:t>
            </a:r>
          </a:p>
          <a:p>
            <a:pPr marL="0" indent="0">
              <a:buNone/>
            </a:pPr>
            <a:endParaRPr lang="tr-TR" sz="1800" dirty="0"/>
          </a:p>
          <a:p>
            <a:pPr marL="0" indent="0">
              <a:buNone/>
            </a:pPr>
            <a:endParaRPr lang="tr-TR" sz="1800" dirty="0"/>
          </a:p>
        </p:txBody>
      </p:sp>
      <p:grpSp>
        <p:nvGrpSpPr>
          <p:cNvPr id="4" name="Grup 3"/>
          <p:cNvGrpSpPr/>
          <p:nvPr/>
        </p:nvGrpSpPr>
        <p:grpSpPr>
          <a:xfrm>
            <a:off x="1983827" y="1861471"/>
            <a:ext cx="5410200" cy="2771090"/>
            <a:chOff x="304800" y="1816100"/>
            <a:chExt cx="8839200" cy="5041900"/>
          </a:xfrm>
        </p:grpSpPr>
        <p:sp>
          <p:nvSpPr>
            <p:cNvPr id="5" name="AutoShape 20"/>
            <p:cNvSpPr>
              <a:spLocks noChangeArrowheads="1"/>
            </p:cNvSpPr>
            <p:nvPr/>
          </p:nvSpPr>
          <p:spPr bwMode="auto">
            <a:xfrm rot="19254369">
              <a:off x="6858000" y="5181600"/>
              <a:ext cx="1219200" cy="990600"/>
            </a:xfrm>
            <a:prstGeom prst="can">
              <a:avLst>
                <a:gd name="adj" fmla="val 25000"/>
              </a:avLst>
            </a:prstGeom>
            <a:solidFill>
              <a:srgbClr val="C1C0C4"/>
            </a:solidFill>
            <a:ln w="9525">
              <a:solidFill>
                <a:schemeClr val="tx1"/>
              </a:solidFill>
              <a:miter lim="800000"/>
              <a:headEnd/>
              <a:tailEnd/>
            </a:ln>
          </p:spPr>
          <p:txBody>
            <a:bodyPr wrap="none" anchor="ctr"/>
            <a:lstStyle/>
            <a:p>
              <a:endParaRPr lang="tr-TR"/>
            </a:p>
          </p:txBody>
        </p:sp>
        <p:sp>
          <p:nvSpPr>
            <p:cNvPr id="6" name="Rectangle 5"/>
            <p:cNvSpPr>
              <a:spLocks noChangeArrowheads="1"/>
            </p:cNvSpPr>
            <p:nvPr/>
          </p:nvSpPr>
          <p:spPr bwMode="auto">
            <a:xfrm rot="2723128">
              <a:off x="3822701" y="3922712"/>
              <a:ext cx="4572000" cy="358775"/>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7" name="Rectangle 6"/>
            <p:cNvSpPr>
              <a:spLocks noChangeArrowheads="1"/>
            </p:cNvSpPr>
            <p:nvPr/>
          </p:nvSpPr>
          <p:spPr bwMode="auto">
            <a:xfrm rot="2422436">
              <a:off x="3927475" y="2198688"/>
              <a:ext cx="292100" cy="17526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8" name="AutoShape 7"/>
            <p:cNvSpPr>
              <a:spLocks noChangeArrowheads="1"/>
            </p:cNvSpPr>
            <p:nvPr/>
          </p:nvSpPr>
          <p:spPr bwMode="auto">
            <a:xfrm>
              <a:off x="1371600" y="3962400"/>
              <a:ext cx="2895600" cy="2895600"/>
            </a:xfrm>
            <a:prstGeom prst="can">
              <a:avLst>
                <a:gd name="adj" fmla="val 25000"/>
              </a:avLst>
            </a:prstGeom>
            <a:solidFill>
              <a:srgbClr val="C1C0C4"/>
            </a:solidFill>
            <a:ln w="9525">
              <a:solidFill>
                <a:schemeClr val="tx1"/>
              </a:solidFill>
              <a:miter lim="800000"/>
              <a:headEnd/>
              <a:tailEnd/>
            </a:ln>
          </p:spPr>
          <p:txBody>
            <a:bodyPr wrap="none" anchor="ctr"/>
            <a:lstStyle/>
            <a:p>
              <a:endParaRPr lang="tr-TR"/>
            </a:p>
          </p:txBody>
        </p:sp>
        <p:sp>
          <p:nvSpPr>
            <p:cNvPr id="9" name="AutoShape 8"/>
            <p:cNvSpPr>
              <a:spLocks noChangeArrowheads="1"/>
            </p:cNvSpPr>
            <p:nvPr/>
          </p:nvSpPr>
          <p:spPr bwMode="auto">
            <a:xfrm rot="1309060">
              <a:off x="3352800" y="3810000"/>
              <a:ext cx="228600" cy="762000"/>
            </a:xfrm>
            <a:prstGeom prst="lightningBolt">
              <a:avLst/>
            </a:prstGeom>
            <a:solidFill>
              <a:srgbClr val="C1C0C4"/>
            </a:solidFill>
            <a:ln w="9525">
              <a:solidFill>
                <a:schemeClr val="tx1"/>
              </a:solidFill>
              <a:miter lim="800000"/>
              <a:headEnd/>
              <a:tailEnd/>
            </a:ln>
          </p:spPr>
          <p:txBody>
            <a:bodyPr wrap="none" anchor="ctr"/>
            <a:lstStyle/>
            <a:p>
              <a:endParaRPr lang="tr-TR"/>
            </a:p>
          </p:txBody>
        </p:sp>
        <p:sp>
          <p:nvSpPr>
            <p:cNvPr id="10" name="Line 9"/>
            <p:cNvSpPr>
              <a:spLocks noChangeShapeType="1"/>
            </p:cNvSpPr>
            <p:nvPr/>
          </p:nvSpPr>
          <p:spPr bwMode="auto">
            <a:xfrm flipH="1" flipV="1">
              <a:off x="4953000" y="2362200"/>
              <a:ext cx="762000" cy="7620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1" name="Line 10"/>
            <p:cNvSpPr>
              <a:spLocks noChangeShapeType="1"/>
            </p:cNvSpPr>
            <p:nvPr/>
          </p:nvSpPr>
          <p:spPr bwMode="auto">
            <a:xfrm flipH="1">
              <a:off x="3276600" y="2514600"/>
              <a:ext cx="762000" cy="9144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2" name="AutoShape 11"/>
            <p:cNvSpPr>
              <a:spLocks noChangeArrowheads="1"/>
            </p:cNvSpPr>
            <p:nvPr/>
          </p:nvSpPr>
          <p:spPr bwMode="auto">
            <a:xfrm>
              <a:off x="304800" y="2971800"/>
              <a:ext cx="762000" cy="685800"/>
            </a:xfrm>
            <a:prstGeom prst="smileyFace">
              <a:avLst>
                <a:gd name="adj" fmla="val 4653"/>
              </a:avLst>
            </a:prstGeom>
            <a:solidFill>
              <a:schemeClr val="accent1"/>
            </a:solidFill>
            <a:ln w="9525">
              <a:solidFill>
                <a:schemeClr val="tx1"/>
              </a:solidFill>
              <a:miter lim="800000"/>
              <a:headEnd/>
              <a:tailEnd/>
            </a:ln>
          </p:spPr>
          <p:txBody>
            <a:bodyPr wrap="none" anchor="ctr"/>
            <a:lstStyle/>
            <a:p>
              <a:endParaRPr lang="tr-TR"/>
            </a:p>
          </p:txBody>
        </p:sp>
        <p:sp>
          <p:nvSpPr>
            <p:cNvPr id="13" name="Oval 12"/>
            <p:cNvSpPr>
              <a:spLocks noChangeArrowheads="1"/>
            </p:cNvSpPr>
            <p:nvPr/>
          </p:nvSpPr>
          <p:spPr bwMode="auto">
            <a:xfrm>
              <a:off x="381000" y="3657600"/>
              <a:ext cx="457200" cy="1524000"/>
            </a:xfrm>
            <a:prstGeom prst="ellipse">
              <a:avLst/>
            </a:prstGeom>
            <a:solidFill>
              <a:schemeClr val="accent1"/>
            </a:solidFill>
            <a:ln w="9525">
              <a:solidFill>
                <a:schemeClr val="tx1"/>
              </a:solidFill>
              <a:miter lim="800000"/>
              <a:headEnd/>
              <a:tailEnd/>
            </a:ln>
          </p:spPr>
          <p:txBody>
            <a:bodyPr wrap="none" anchor="ctr"/>
            <a:lstStyle/>
            <a:p>
              <a:endParaRPr lang="tr-TR"/>
            </a:p>
          </p:txBody>
        </p:sp>
        <p:sp>
          <p:nvSpPr>
            <p:cNvPr id="14" name="Oval 13"/>
            <p:cNvSpPr>
              <a:spLocks noChangeArrowheads="1"/>
            </p:cNvSpPr>
            <p:nvPr/>
          </p:nvSpPr>
          <p:spPr bwMode="auto">
            <a:xfrm>
              <a:off x="762000" y="5029200"/>
              <a:ext cx="76200" cy="990600"/>
            </a:xfrm>
            <a:prstGeom prst="ellipse">
              <a:avLst/>
            </a:prstGeom>
            <a:solidFill>
              <a:schemeClr val="accent1"/>
            </a:solidFill>
            <a:ln w="9525">
              <a:solidFill>
                <a:schemeClr val="tx1"/>
              </a:solidFill>
              <a:miter lim="800000"/>
              <a:headEnd/>
              <a:tailEnd/>
            </a:ln>
          </p:spPr>
          <p:txBody>
            <a:bodyPr wrap="none" anchor="ctr"/>
            <a:lstStyle/>
            <a:p>
              <a:endParaRPr lang="tr-TR"/>
            </a:p>
          </p:txBody>
        </p:sp>
        <p:sp>
          <p:nvSpPr>
            <p:cNvPr id="15" name="Oval 14"/>
            <p:cNvSpPr>
              <a:spLocks noChangeArrowheads="1"/>
            </p:cNvSpPr>
            <p:nvPr/>
          </p:nvSpPr>
          <p:spPr bwMode="auto">
            <a:xfrm>
              <a:off x="457200" y="5105400"/>
              <a:ext cx="76200" cy="914400"/>
            </a:xfrm>
            <a:prstGeom prst="ellipse">
              <a:avLst/>
            </a:prstGeom>
            <a:solidFill>
              <a:schemeClr val="accent1"/>
            </a:solidFill>
            <a:ln w="9525">
              <a:solidFill>
                <a:schemeClr val="tx1"/>
              </a:solidFill>
              <a:miter lim="800000"/>
              <a:headEnd/>
              <a:tailEnd/>
            </a:ln>
          </p:spPr>
          <p:txBody>
            <a:bodyPr wrap="none" anchor="ctr"/>
            <a:lstStyle/>
            <a:p>
              <a:endParaRPr lang="tr-TR"/>
            </a:p>
          </p:txBody>
        </p:sp>
        <p:sp>
          <p:nvSpPr>
            <p:cNvPr id="16" name="Oval 15"/>
            <p:cNvSpPr>
              <a:spLocks noChangeArrowheads="1"/>
            </p:cNvSpPr>
            <p:nvPr/>
          </p:nvSpPr>
          <p:spPr bwMode="auto">
            <a:xfrm>
              <a:off x="457200" y="4038600"/>
              <a:ext cx="1066800" cy="76200"/>
            </a:xfrm>
            <a:prstGeom prst="ellipse">
              <a:avLst/>
            </a:prstGeom>
            <a:solidFill>
              <a:schemeClr val="accent1"/>
            </a:solidFill>
            <a:ln w="9525">
              <a:solidFill>
                <a:schemeClr val="tx1"/>
              </a:solidFill>
              <a:miter lim="800000"/>
              <a:headEnd/>
              <a:tailEnd/>
            </a:ln>
          </p:spPr>
          <p:txBody>
            <a:bodyPr wrap="none" anchor="ctr"/>
            <a:lstStyle/>
            <a:p>
              <a:endParaRPr lang="tr-TR"/>
            </a:p>
          </p:txBody>
        </p:sp>
        <p:sp>
          <p:nvSpPr>
            <p:cNvPr id="17" name="AutoShape 16"/>
            <p:cNvSpPr>
              <a:spLocks noChangeArrowheads="1"/>
            </p:cNvSpPr>
            <p:nvPr/>
          </p:nvSpPr>
          <p:spPr bwMode="auto">
            <a:xfrm>
              <a:off x="1524000" y="4038600"/>
              <a:ext cx="228600" cy="228600"/>
            </a:xfrm>
            <a:prstGeom prst="can">
              <a:avLst>
                <a:gd name="adj" fmla="val 25000"/>
              </a:avLst>
            </a:prstGeom>
            <a:solidFill>
              <a:schemeClr val="accent1"/>
            </a:solidFill>
            <a:ln w="9525">
              <a:solidFill>
                <a:schemeClr val="tx1"/>
              </a:solidFill>
              <a:miter lim="800000"/>
              <a:headEnd/>
              <a:tailEnd/>
            </a:ln>
          </p:spPr>
          <p:txBody>
            <a:bodyPr wrap="none" anchor="ctr"/>
            <a:lstStyle/>
            <a:p>
              <a:endParaRPr lang="tr-TR"/>
            </a:p>
          </p:txBody>
        </p:sp>
        <p:sp>
          <p:nvSpPr>
            <p:cNvPr id="18" name="Line 17"/>
            <p:cNvSpPr>
              <a:spLocks noChangeShapeType="1"/>
            </p:cNvSpPr>
            <p:nvPr/>
          </p:nvSpPr>
          <p:spPr bwMode="auto">
            <a:xfrm>
              <a:off x="2133600" y="4343400"/>
              <a:ext cx="228600" cy="3048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9" name="Line 18"/>
            <p:cNvSpPr>
              <a:spLocks noChangeShapeType="1"/>
            </p:cNvSpPr>
            <p:nvPr/>
          </p:nvSpPr>
          <p:spPr bwMode="auto">
            <a:xfrm flipH="1" flipV="1">
              <a:off x="1752600" y="4267200"/>
              <a:ext cx="228600" cy="3048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20" name="Line 19"/>
            <p:cNvSpPr>
              <a:spLocks noChangeShapeType="1"/>
            </p:cNvSpPr>
            <p:nvPr/>
          </p:nvSpPr>
          <p:spPr bwMode="auto">
            <a:xfrm flipH="1">
              <a:off x="1981200" y="4267200"/>
              <a:ext cx="76200" cy="30480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21" name="AutoShape 21"/>
            <p:cNvSpPr>
              <a:spLocks noChangeArrowheads="1"/>
            </p:cNvSpPr>
            <p:nvPr/>
          </p:nvSpPr>
          <p:spPr bwMode="auto">
            <a:xfrm rot="19353257">
              <a:off x="7239000" y="5410200"/>
              <a:ext cx="1905000" cy="1219200"/>
            </a:xfrm>
            <a:prstGeom prst="can">
              <a:avLst>
                <a:gd name="adj" fmla="val 25000"/>
              </a:avLst>
            </a:prstGeom>
            <a:solidFill>
              <a:srgbClr val="C1C0C4"/>
            </a:solidFill>
            <a:ln w="9525">
              <a:solidFill>
                <a:schemeClr val="tx1"/>
              </a:solidFill>
              <a:miter lim="800000"/>
              <a:headEnd/>
              <a:tailEnd/>
            </a:ln>
          </p:spPr>
          <p:txBody>
            <a:bodyPr wrap="none" anchor="ctr"/>
            <a:lstStyle/>
            <a:p>
              <a:endParaRPr lang="tr-TR"/>
            </a:p>
          </p:txBody>
        </p:sp>
      </p:grpSp>
      <p:sp>
        <p:nvSpPr>
          <p:cNvPr id="22" name="21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146</a:t>
            </a:fld>
            <a:endParaRPr kumimoji="0" lang="tr-TR"/>
          </a:p>
        </p:txBody>
      </p:sp>
    </p:spTree>
    <p:extLst>
      <p:ext uri="{BB962C8B-B14F-4D97-AF65-F5344CB8AC3E}">
        <p14:creationId xmlns:p14="http://schemas.microsoft.com/office/powerpoint/2010/main" val="4075939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Elektrostatik yük oluşumu ve boşalması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r>
              <a:rPr lang="tr-TR" sz="1800" dirty="0"/>
              <a:t>Toz malzemenin </a:t>
            </a:r>
            <a:r>
              <a:rPr lang="tr-TR" sz="1800" dirty="0" err="1"/>
              <a:t>pnömatik</a:t>
            </a:r>
            <a:r>
              <a:rPr lang="tr-TR" sz="1800" dirty="0"/>
              <a:t> naklinin izole boru içinde yapılması,</a:t>
            </a:r>
          </a:p>
          <a:p>
            <a:r>
              <a:rPr lang="tr-TR" sz="1800" dirty="0"/>
              <a:t>İletken olmayan nakil bant ve kayışlarının hızla dönmesi durumunda elektrostatik yükün boşaltılması gerekir.</a:t>
            </a:r>
          </a:p>
          <a:p>
            <a:endParaRPr lang="tr-TR" sz="1800" dirty="0"/>
          </a:p>
        </p:txBody>
      </p:sp>
      <p:grpSp>
        <p:nvGrpSpPr>
          <p:cNvPr id="4" name="Grup 3"/>
          <p:cNvGrpSpPr/>
          <p:nvPr/>
        </p:nvGrpSpPr>
        <p:grpSpPr>
          <a:xfrm>
            <a:off x="1043608" y="2514600"/>
            <a:ext cx="7272808" cy="2210184"/>
            <a:chOff x="0" y="2514600"/>
            <a:chExt cx="9126538" cy="3276600"/>
          </a:xfrm>
        </p:grpSpPr>
        <p:sp>
          <p:nvSpPr>
            <p:cNvPr id="5" name="Oval 13"/>
            <p:cNvSpPr>
              <a:spLocks noChangeArrowheads="1"/>
            </p:cNvSpPr>
            <p:nvPr/>
          </p:nvSpPr>
          <p:spPr bwMode="auto">
            <a:xfrm>
              <a:off x="533400" y="2667000"/>
              <a:ext cx="762000" cy="7620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6" name="Rectangle 3"/>
            <p:cNvSpPr>
              <a:spLocks noChangeArrowheads="1"/>
            </p:cNvSpPr>
            <p:nvPr/>
          </p:nvSpPr>
          <p:spPr bwMode="auto">
            <a:xfrm>
              <a:off x="1143000" y="3048000"/>
              <a:ext cx="533400" cy="2743200"/>
            </a:xfrm>
            <a:prstGeom prst="rect">
              <a:avLst/>
            </a:prstGeom>
            <a:solidFill>
              <a:schemeClr val="accent1"/>
            </a:solidFill>
            <a:ln w="9525">
              <a:solidFill>
                <a:schemeClr val="tx1"/>
              </a:solidFill>
              <a:miter lim="800000"/>
              <a:headEnd/>
              <a:tailEnd/>
            </a:ln>
          </p:spPr>
          <p:txBody>
            <a:bodyPr wrap="none" anchor="ctr"/>
            <a:lstStyle/>
            <a:p>
              <a:endParaRPr lang="tr-TR"/>
            </a:p>
          </p:txBody>
        </p:sp>
        <p:sp>
          <p:nvSpPr>
            <p:cNvPr id="7" name="Rectangle 4"/>
            <p:cNvSpPr>
              <a:spLocks noChangeArrowheads="1"/>
            </p:cNvSpPr>
            <p:nvPr/>
          </p:nvSpPr>
          <p:spPr bwMode="auto">
            <a:xfrm rot="288884">
              <a:off x="762000" y="3252788"/>
              <a:ext cx="8364538" cy="542925"/>
            </a:xfrm>
            <a:prstGeom prst="rect">
              <a:avLst/>
            </a:prstGeom>
            <a:solidFill>
              <a:schemeClr val="accent1"/>
            </a:solidFill>
            <a:ln w="9525">
              <a:solidFill>
                <a:schemeClr val="tx1"/>
              </a:solidFill>
              <a:miter lim="800000"/>
              <a:headEnd/>
              <a:tailEnd/>
            </a:ln>
          </p:spPr>
          <p:txBody>
            <a:bodyPr wrap="none" anchor="ctr"/>
            <a:lstStyle/>
            <a:p>
              <a:endParaRPr lang="tr-TR"/>
            </a:p>
          </p:txBody>
        </p:sp>
        <p:sp>
          <p:nvSpPr>
            <p:cNvPr id="8" name="Rectangle 9"/>
            <p:cNvSpPr>
              <a:spLocks noChangeArrowheads="1"/>
            </p:cNvSpPr>
            <p:nvPr/>
          </p:nvSpPr>
          <p:spPr bwMode="auto">
            <a:xfrm>
              <a:off x="7010400" y="3429000"/>
              <a:ext cx="457200" cy="2286000"/>
            </a:xfrm>
            <a:prstGeom prst="rect">
              <a:avLst/>
            </a:prstGeom>
            <a:solidFill>
              <a:schemeClr val="accent1"/>
            </a:solidFill>
            <a:ln w="9525">
              <a:solidFill>
                <a:schemeClr val="tx1"/>
              </a:solidFill>
              <a:miter lim="800000"/>
              <a:headEnd/>
              <a:tailEnd/>
            </a:ln>
          </p:spPr>
          <p:txBody>
            <a:bodyPr wrap="none" anchor="ctr"/>
            <a:lstStyle/>
            <a:p>
              <a:endParaRPr lang="tr-TR"/>
            </a:p>
          </p:txBody>
        </p:sp>
        <p:sp>
          <p:nvSpPr>
            <p:cNvPr id="9" name="Oval 10"/>
            <p:cNvSpPr>
              <a:spLocks noChangeArrowheads="1"/>
            </p:cNvSpPr>
            <p:nvPr/>
          </p:nvSpPr>
          <p:spPr bwMode="auto">
            <a:xfrm>
              <a:off x="1524000" y="2743200"/>
              <a:ext cx="152400" cy="2286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0" name="Oval 11"/>
            <p:cNvSpPr>
              <a:spLocks noChangeArrowheads="1"/>
            </p:cNvSpPr>
            <p:nvPr/>
          </p:nvSpPr>
          <p:spPr bwMode="auto">
            <a:xfrm>
              <a:off x="1981200" y="2743200"/>
              <a:ext cx="228600" cy="2286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1" name="Oval 12"/>
            <p:cNvSpPr>
              <a:spLocks noChangeArrowheads="1"/>
            </p:cNvSpPr>
            <p:nvPr/>
          </p:nvSpPr>
          <p:spPr bwMode="auto">
            <a:xfrm>
              <a:off x="2819400" y="2819400"/>
              <a:ext cx="152400" cy="2286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2" name="Oval 14"/>
            <p:cNvSpPr>
              <a:spLocks noChangeArrowheads="1"/>
            </p:cNvSpPr>
            <p:nvPr/>
          </p:nvSpPr>
          <p:spPr bwMode="auto">
            <a:xfrm>
              <a:off x="3505200" y="2895600"/>
              <a:ext cx="152400" cy="2286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3" name="Oval 15"/>
            <p:cNvSpPr>
              <a:spLocks noChangeArrowheads="1"/>
            </p:cNvSpPr>
            <p:nvPr/>
          </p:nvSpPr>
          <p:spPr bwMode="auto">
            <a:xfrm>
              <a:off x="4114800" y="2971800"/>
              <a:ext cx="228600" cy="2286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4" name="Line 16"/>
            <p:cNvSpPr>
              <a:spLocks noChangeShapeType="1"/>
            </p:cNvSpPr>
            <p:nvPr/>
          </p:nvSpPr>
          <p:spPr bwMode="auto">
            <a:xfrm>
              <a:off x="838200" y="2667000"/>
              <a:ext cx="7162800" cy="5334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15" name="Line 17"/>
            <p:cNvSpPr>
              <a:spLocks noChangeShapeType="1"/>
            </p:cNvSpPr>
            <p:nvPr/>
          </p:nvSpPr>
          <p:spPr bwMode="auto">
            <a:xfrm>
              <a:off x="762000" y="3429000"/>
              <a:ext cx="6248400" cy="6858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16" name="Text Box 19"/>
            <p:cNvSpPr txBox="1">
              <a:spLocks noChangeArrowheads="1"/>
            </p:cNvSpPr>
            <p:nvPr/>
          </p:nvSpPr>
          <p:spPr bwMode="auto">
            <a:xfrm rot="199559">
              <a:off x="1066800" y="25146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a:solidFill>
                    <a:schemeClr val="hlink"/>
                  </a:solidFill>
                </a:rPr>
                <a:t>++++++++++++++++++++++++++++</a:t>
              </a:r>
            </a:p>
          </p:txBody>
        </p:sp>
        <p:sp>
          <p:nvSpPr>
            <p:cNvPr id="17" name="AutoShape 20"/>
            <p:cNvSpPr>
              <a:spLocks noChangeArrowheads="1"/>
            </p:cNvSpPr>
            <p:nvPr/>
          </p:nvSpPr>
          <p:spPr bwMode="auto">
            <a:xfrm rot="4793587">
              <a:off x="0" y="2667000"/>
              <a:ext cx="609600" cy="533400"/>
            </a:xfrm>
            <a:prstGeom prst="lightningBolt">
              <a:avLst/>
            </a:prstGeom>
            <a:solidFill>
              <a:srgbClr val="C1C0C4"/>
            </a:solidFill>
            <a:ln w="9525">
              <a:solidFill>
                <a:schemeClr val="tx1"/>
              </a:solidFill>
              <a:miter lim="800000"/>
              <a:headEnd/>
              <a:tailEnd/>
            </a:ln>
          </p:spPr>
          <p:txBody>
            <a:bodyPr wrap="none" anchor="ctr"/>
            <a:lstStyle/>
            <a:p>
              <a:endParaRPr lang="tr-TR"/>
            </a:p>
          </p:txBody>
        </p:sp>
        <p:sp>
          <p:nvSpPr>
            <p:cNvPr id="18" name="AutoShape 21"/>
            <p:cNvSpPr>
              <a:spLocks noChangeArrowheads="1"/>
            </p:cNvSpPr>
            <p:nvPr/>
          </p:nvSpPr>
          <p:spPr bwMode="auto">
            <a:xfrm>
              <a:off x="228600" y="3048000"/>
              <a:ext cx="152400" cy="838200"/>
            </a:xfrm>
            <a:prstGeom prst="lightningBolt">
              <a:avLst/>
            </a:prstGeom>
            <a:solidFill>
              <a:srgbClr val="C1C0C4"/>
            </a:solidFill>
            <a:ln w="9525">
              <a:solidFill>
                <a:schemeClr val="tx1"/>
              </a:solidFill>
              <a:miter lim="800000"/>
              <a:headEnd/>
              <a:tailEnd/>
            </a:ln>
          </p:spPr>
          <p:txBody>
            <a:bodyPr wrap="none" anchor="ctr"/>
            <a:lstStyle/>
            <a:p>
              <a:endParaRPr lang="tr-TR"/>
            </a:p>
          </p:txBody>
        </p:sp>
        <p:sp>
          <p:nvSpPr>
            <p:cNvPr id="19" name="AutoShape 22"/>
            <p:cNvSpPr>
              <a:spLocks noChangeArrowheads="1"/>
            </p:cNvSpPr>
            <p:nvPr/>
          </p:nvSpPr>
          <p:spPr bwMode="auto">
            <a:xfrm>
              <a:off x="0" y="4343400"/>
              <a:ext cx="990600" cy="1295400"/>
            </a:xfrm>
            <a:prstGeom prst="cloudCallout">
              <a:avLst>
                <a:gd name="adj1" fmla="val -22116"/>
                <a:gd name="adj2" fmla="val 69977"/>
              </a:avLst>
            </a:prstGeom>
            <a:solidFill>
              <a:srgbClr val="C1C0C4"/>
            </a:solidFill>
            <a:ln w="9525">
              <a:solidFill>
                <a:schemeClr val="tx1"/>
              </a:solidFill>
              <a:miter lim="800000"/>
              <a:headEnd/>
              <a:tailEnd/>
            </a:ln>
          </p:spPr>
          <p:txBody>
            <a:bodyPr/>
            <a:lstStyle/>
            <a:p>
              <a:pPr algn="ctr"/>
              <a:endParaRPr lang="tr-TR"/>
            </a:p>
          </p:txBody>
        </p:sp>
        <p:sp>
          <p:nvSpPr>
            <p:cNvPr id="20" name="AutoShape 23"/>
            <p:cNvSpPr>
              <a:spLocks noChangeArrowheads="1"/>
            </p:cNvSpPr>
            <p:nvPr/>
          </p:nvSpPr>
          <p:spPr bwMode="auto">
            <a:xfrm>
              <a:off x="0" y="5029200"/>
              <a:ext cx="914400" cy="762000"/>
            </a:xfrm>
            <a:prstGeom prst="cloudCallout">
              <a:avLst>
                <a:gd name="adj1" fmla="val -43750"/>
                <a:gd name="adj2" fmla="val 70000"/>
              </a:avLst>
            </a:prstGeom>
            <a:solidFill>
              <a:srgbClr val="C1C0C4"/>
            </a:solidFill>
            <a:ln w="9525">
              <a:solidFill>
                <a:schemeClr val="tx1"/>
              </a:solidFill>
              <a:miter lim="800000"/>
              <a:headEnd/>
              <a:tailEnd/>
            </a:ln>
          </p:spPr>
          <p:txBody>
            <a:bodyPr/>
            <a:lstStyle/>
            <a:p>
              <a:pPr algn="ctr"/>
              <a:endParaRPr lang="tr-TR"/>
            </a:p>
          </p:txBody>
        </p:sp>
        <p:sp>
          <p:nvSpPr>
            <p:cNvPr id="21" name="AutoShape 24"/>
            <p:cNvSpPr>
              <a:spLocks noChangeArrowheads="1"/>
            </p:cNvSpPr>
            <p:nvPr/>
          </p:nvSpPr>
          <p:spPr bwMode="auto">
            <a:xfrm>
              <a:off x="0" y="4419600"/>
              <a:ext cx="533400" cy="1295400"/>
            </a:xfrm>
            <a:prstGeom prst="cloudCallout">
              <a:avLst>
                <a:gd name="adj1" fmla="val -43750"/>
                <a:gd name="adj2" fmla="val 70000"/>
              </a:avLst>
            </a:prstGeom>
            <a:solidFill>
              <a:srgbClr val="C1C0C4"/>
            </a:solidFill>
            <a:ln w="9525">
              <a:solidFill>
                <a:schemeClr val="tx1"/>
              </a:solidFill>
              <a:miter lim="800000"/>
              <a:headEnd/>
              <a:tailEnd/>
            </a:ln>
          </p:spPr>
          <p:txBody>
            <a:bodyPr/>
            <a:lstStyle/>
            <a:p>
              <a:pPr algn="ctr"/>
              <a:endParaRPr lang="tr-TR"/>
            </a:p>
          </p:txBody>
        </p:sp>
        <p:sp>
          <p:nvSpPr>
            <p:cNvPr id="22" name="Text Box 25"/>
            <p:cNvSpPr txBox="1">
              <a:spLocks noChangeArrowheads="1"/>
            </p:cNvSpPr>
            <p:nvPr/>
          </p:nvSpPr>
          <p:spPr bwMode="auto">
            <a:xfrm>
              <a:off x="0" y="4343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a:solidFill>
                    <a:schemeClr val="hlink"/>
                  </a:solidFill>
                </a:rPr>
                <a:t>+++</a:t>
              </a:r>
            </a:p>
          </p:txBody>
        </p:sp>
        <p:sp>
          <p:nvSpPr>
            <p:cNvPr id="23" name="Text Box 26"/>
            <p:cNvSpPr txBox="1">
              <a:spLocks noChangeArrowheads="1"/>
            </p:cNvSpPr>
            <p:nvPr/>
          </p:nvSpPr>
          <p:spPr bwMode="auto">
            <a:xfrm>
              <a:off x="0" y="2590800"/>
              <a:ext cx="30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a:solidFill>
                    <a:schemeClr val="hlink"/>
                  </a:solidFill>
                </a:rPr>
                <a:t>+++</a:t>
              </a:r>
            </a:p>
          </p:txBody>
        </p:sp>
      </p:grpSp>
      <p:sp>
        <p:nvSpPr>
          <p:cNvPr id="24" name="2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147</a:t>
            </a:fld>
            <a:endParaRPr kumimoji="0" lang="tr-TR"/>
          </a:p>
        </p:txBody>
      </p:sp>
    </p:spTree>
    <p:extLst>
      <p:ext uri="{BB962C8B-B14F-4D97-AF65-F5344CB8AC3E}">
        <p14:creationId xmlns:p14="http://schemas.microsoft.com/office/powerpoint/2010/main" val="15442638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Elektrostatik yük oluşumu ve boşalması</a:t>
            </a:r>
          </a:p>
        </p:txBody>
      </p:sp>
      <p:sp>
        <p:nvSpPr>
          <p:cNvPr id="3" name="Rectangle 2"/>
          <p:cNvSpPr>
            <a:spLocks noGrp="1"/>
          </p:cNvSpPr>
          <p:nvPr>
            <p:ph sz="quarter" idx="13"/>
          </p:nvPr>
        </p:nvSpPr>
        <p:spPr>
          <a:xfrm>
            <a:off x="323528" y="1476029"/>
            <a:ext cx="5334000" cy="3667471"/>
          </a:xfrm>
        </p:spPr>
        <p:txBody>
          <a:bodyPr>
            <a:noAutofit/>
          </a:bodyPr>
          <a:lstStyle/>
          <a:p>
            <a:pPr algn="just"/>
            <a:r>
              <a:rPr lang="tr-TR" sz="2200" dirty="0">
                <a:solidFill>
                  <a:srgbClr val="00B050"/>
                </a:solidFill>
              </a:rPr>
              <a:t>Statik elektrik biriken yerde  yeterli iletkenlikte bir toprak bağlantısı varsa , yük tehlikesizce toprağa boşalır.</a:t>
            </a:r>
          </a:p>
          <a:p>
            <a:pPr algn="just"/>
            <a:r>
              <a:rPr lang="tr-TR" sz="2200" dirty="0"/>
              <a:t>Topraklama iletkeni yeterli hızla yükü toprağa boşaltmazsa, yük birikimi giderek artar ve yeterli güce ulaştığında </a:t>
            </a:r>
            <a:r>
              <a:rPr lang="tr-TR" sz="2200" dirty="0">
                <a:solidFill>
                  <a:srgbClr val="FF0000"/>
                </a:solidFill>
                <a:effectLst>
                  <a:outerShdw blurRad="38100" dist="38100" dir="2700000" algn="tl">
                    <a:srgbClr val="000000">
                      <a:alpha val="43137"/>
                    </a:srgbClr>
                  </a:outerShdw>
                </a:effectLst>
              </a:rPr>
              <a:t>kıvılcım atlaması </a:t>
            </a:r>
            <a:r>
              <a:rPr lang="tr-TR" sz="2200" dirty="0"/>
              <a:t>şeklinde boşalma olur.</a:t>
            </a:r>
          </a:p>
          <a:p>
            <a:pPr marL="0" indent="0" algn="just">
              <a:buNone/>
            </a:pPr>
            <a:endParaRPr lang="tr-TR" sz="2200" dirty="0"/>
          </a:p>
        </p:txBody>
      </p:sp>
      <p:grpSp>
        <p:nvGrpSpPr>
          <p:cNvPr id="15" name="Grup 14"/>
          <p:cNvGrpSpPr/>
          <p:nvPr/>
        </p:nvGrpSpPr>
        <p:grpSpPr>
          <a:xfrm>
            <a:off x="5374704" y="1347614"/>
            <a:ext cx="3733800" cy="3130550"/>
            <a:chOff x="5410200" y="1066800"/>
            <a:chExt cx="3733800" cy="3130550"/>
          </a:xfrm>
        </p:grpSpPr>
        <p:sp>
          <p:nvSpPr>
            <p:cNvPr id="4" name="AutoShape 4"/>
            <p:cNvSpPr>
              <a:spLocks noChangeArrowheads="1"/>
            </p:cNvSpPr>
            <p:nvPr/>
          </p:nvSpPr>
          <p:spPr bwMode="auto">
            <a:xfrm>
              <a:off x="5943600" y="1066800"/>
              <a:ext cx="2895600" cy="990600"/>
            </a:xfrm>
            <a:prstGeom prst="flowChartMagneticDrum">
              <a:avLst/>
            </a:prstGeom>
            <a:solidFill>
              <a:srgbClr val="C1C0C4"/>
            </a:solidFill>
            <a:ln w="9525">
              <a:solidFill>
                <a:schemeClr val="tx1"/>
              </a:solidFill>
              <a:miter lim="800000"/>
              <a:headEnd/>
              <a:tailEnd/>
            </a:ln>
          </p:spPr>
          <p:txBody>
            <a:bodyPr wrap="none" anchor="ctr"/>
            <a:lstStyle/>
            <a:p>
              <a:endParaRPr lang="tr-TR"/>
            </a:p>
          </p:txBody>
        </p:sp>
        <p:sp>
          <p:nvSpPr>
            <p:cNvPr id="5" name="Line 5"/>
            <p:cNvSpPr>
              <a:spLocks noChangeShapeType="1"/>
            </p:cNvSpPr>
            <p:nvPr/>
          </p:nvSpPr>
          <p:spPr bwMode="auto">
            <a:xfrm>
              <a:off x="5410200" y="2057400"/>
              <a:ext cx="3733800" cy="0"/>
            </a:xfrm>
            <a:prstGeom prst="line">
              <a:avLst/>
            </a:prstGeom>
            <a:noFill/>
            <a:ln w="57150"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tr-TR"/>
            </a:p>
          </p:txBody>
        </p:sp>
        <p:sp>
          <p:nvSpPr>
            <p:cNvPr id="6" name="Rectangle 6"/>
            <p:cNvSpPr>
              <a:spLocks noChangeArrowheads="1"/>
            </p:cNvSpPr>
            <p:nvPr/>
          </p:nvSpPr>
          <p:spPr bwMode="auto">
            <a:xfrm>
              <a:off x="8229600" y="2933700"/>
              <a:ext cx="609600" cy="990600"/>
            </a:xfrm>
            <a:prstGeom prst="rect">
              <a:avLst/>
            </a:prstGeom>
            <a:solidFill>
              <a:srgbClr val="C38F95"/>
            </a:solidFill>
            <a:ln w="9525">
              <a:solidFill>
                <a:schemeClr val="tx1"/>
              </a:solidFill>
              <a:miter lim="800000"/>
              <a:headEnd/>
              <a:tailEnd/>
            </a:ln>
          </p:spPr>
          <p:txBody>
            <a:bodyPr wrap="none" anchor="ctr"/>
            <a:lstStyle/>
            <a:p>
              <a:endParaRPr lang="tr-TR"/>
            </a:p>
          </p:txBody>
        </p:sp>
        <p:sp>
          <p:nvSpPr>
            <p:cNvPr id="7" name="Freeform 7"/>
            <p:cNvSpPr>
              <a:spLocks/>
            </p:cNvSpPr>
            <p:nvPr/>
          </p:nvSpPr>
          <p:spPr bwMode="auto">
            <a:xfrm>
              <a:off x="8001000" y="1752600"/>
              <a:ext cx="241300" cy="1155700"/>
            </a:xfrm>
            <a:custGeom>
              <a:avLst/>
              <a:gdLst>
                <a:gd name="T0" fmla="*/ 0 w 248"/>
                <a:gd name="T1" fmla="*/ 0 h 728"/>
                <a:gd name="T2" fmla="*/ 2147483647 w 248"/>
                <a:gd name="T3" fmla="*/ 2147483647 h 728"/>
                <a:gd name="T4" fmla="*/ 0 w 248"/>
                <a:gd name="T5" fmla="*/ 0 h 728"/>
                <a:gd name="T6" fmla="*/ 0 60000 65536"/>
                <a:gd name="T7" fmla="*/ 0 60000 65536"/>
                <a:gd name="T8" fmla="*/ 0 60000 65536"/>
                <a:gd name="T9" fmla="*/ 0 w 248"/>
                <a:gd name="T10" fmla="*/ 0 h 728"/>
                <a:gd name="T11" fmla="*/ 248 w 248"/>
                <a:gd name="T12" fmla="*/ 728 h 728"/>
              </a:gdLst>
              <a:ahLst/>
              <a:cxnLst>
                <a:cxn ang="T6">
                  <a:pos x="T0" y="T1"/>
                </a:cxn>
                <a:cxn ang="T7">
                  <a:pos x="T2" y="T3"/>
                </a:cxn>
                <a:cxn ang="T8">
                  <a:pos x="T4" y="T5"/>
                </a:cxn>
              </a:cxnLst>
              <a:rect l="T9" t="T10" r="T11" b="T12"/>
              <a:pathLst>
                <a:path w="248" h="728">
                  <a:moveTo>
                    <a:pt x="0" y="0"/>
                  </a:moveTo>
                  <a:cubicBezTo>
                    <a:pt x="0" y="0"/>
                    <a:pt x="232" y="712"/>
                    <a:pt x="240" y="720"/>
                  </a:cubicBezTo>
                  <a:cubicBezTo>
                    <a:pt x="248" y="728"/>
                    <a:pt x="0" y="0"/>
                    <a:pt x="0" y="0"/>
                  </a:cubicBezTo>
                  <a:close/>
                </a:path>
              </a:pathLst>
            </a:custGeom>
            <a:solidFill>
              <a:srgbClr val="47373B"/>
            </a:solidFill>
            <a:ln w="9525" cap="flat" cmpd="sng">
              <a:solidFill>
                <a:srgbClr val="47373B"/>
              </a:solidFill>
              <a:prstDash val="solid"/>
              <a:miter lim="800000"/>
              <a:headEnd type="none" w="med" len="med"/>
              <a:tailEnd type="none" w="med" len="med"/>
            </a:ln>
          </p:spPr>
          <p:txBody>
            <a:bodyPr wrap="none"/>
            <a:lstStyle/>
            <a:p>
              <a:endParaRPr lang="tr-TR"/>
            </a:p>
          </p:txBody>
        </p:sp>
        <p:sp>
          <p:nvSpPr>
            <p:cNvPr id="8" name="Text Box 8"/>
            <p:cNvSpPr txBox="1">
              <a:spLocks noChangeArrowheads="1"/>
            </p:cNvSpPr>
            <p:nvPr/>
          </p:nvSpPr>
          <p:spPr bwMode="auto">
            <a:xfrm>
              <a:off x="6324600" y="13716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a:t>TANK</a:t>
              </a:r>
            </a:p>
          </p:txBody>
        </p:sp>
        <p:sp>
          <p:nvSpPr>
            <p:cNvPr id="9" name="AutoShape 10"/>
            <p:cNvSpPr>
              <a:spLocks noChangeArrowheads="1"/>
            </p:cNvSpPr>
            <p:nvPr/>
          </p:nvSpPr>
          <p:spPr bwMode="auto">
            <a:xfrm rot="11272547">
              <a:off x="6629400" y="3429000"/>
              <a:ext cx="1435100" cy="768350"/>
            </a:xfrm>
            <a:prstGeom prst="wedgeRoundRectCallout">
              <a:avLst>
                <a:gd name="adj1" fmla="val -60537"/>
                <a:gd name="adj2" fmla="val 78245"/>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endParaRPr lang="tr-TR"/>
            </a:p>
          </p:txBody>
        </p:sp>
        <p:sp>
          <p:nvSpPr>
            <p:cNvPr id="10" name="Text Box 11"/>
            <p:cNvSpPr txBox="1">
              <a:spLocks noChangeArrowheads="1"/>
            </p:cNvSpPr>
            <p:nvPr/>
          </p:nvSpPr>
          <p:spPr bwMode="auto">
            <a:xfrm>
              <a:off x="6629400" y="3429000"/>
              <a:ext cx="1447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sz="1600"/>
                <a:t>TOPRAKLAMA LEVHASI</a:t>
              </a:r>
            </a:p>
          </p:txBody>
        </p:sp>
        <p:sp>
          <p:nvSpPr>
            <p:cNvPr id="11" name="AutoShape 13"/>
            <p:cNvSpPr>
              <a:spLocks noChangeArrowheads="1"/>
            </p:cNvSpPr>
            <p:nvPr/>
          </p:nvSpPr>
          <p:spPr bwMode="auto">
            <a:xfrm rot="11351568">
              <a:off x="6553200" y="2514600"/>
              <a:ext cx="1182688" cy="642938"/>
            </a:xfrm>
            <a:prstGeom prst="wedgeRoundRectCallout">
              <a:avLst>
                <a:gd name="adj1" fmla="val -77667"/>
                <a:gd name="adj2" fmla="val 9523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endParaRPr lang="tr-TR"/>
            </a:p>
          </p:txBody>
        </p:sp>
        <p:sp>
          <p:nvSpPr>
            <p:cNvPr id="12" name="Text Box 14"/>
            <p:cNvSpPr txBox="1">
              <a:spLocks noChangeArrowheads="1"/>
            </p:cNvSpPr>
            <p:nvPr/>
          </p:nvSpPr>
          <p:spPr bwMode="auto">
            <a:xfrm>
              <a:off x="6858000" y="27432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sz="1600"/>
                <a:t>İLETKEN</a:t>
              </a:r>
            </a:p>
          </p:txBody>
        </p:sp>
        <p:sp>
          <p:nvSpPr>
            <p:cNvPr id="13" name="Oval 23"/>
            <p:cNvSpPr>
              <a:spLocks noChangeArrowheads="1"/>
            </p:cNvSpPr>
            <p:nvPr/>
          </p:nvSpPr>
          <p:spPr bwMode="auto">
            <a:xfrm>
              <a:off x="8001000" y="1752600"/>
              <a:ext cx="76200" cy="762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14" name="Oval 24"/>
            <p:cNvSpPr>
              <a:spLocks noChangeArrowheads="1"/>
            </p:cNvSpPr>
            <p:nvPr/>
          </p:nvSpPr>
          <p:spPr bwMode="auto">
            <a:xfrm>
              <a:off x="8229600" y="2895600"/>
              <a:ext cx="76200" cy="76200"/>
            </a:xfrm>
            <a:prstGeom prst="ellipse">
              <a:avLst/>
            </a:prstGeom>
            <a:solidFill>
              <a:srgbClr val="C1C0C4"/>
            </a:solidFill>
            <a:ln w="9525">
              <a:solidFill>
                <a:schemeClr val="tx1"/>
              </a:solidFill>
              <a:miter lim="800000"/>
              <a:headEnd/>
              <a:tailEnd/>
            </a:ln>
          </p:spPr>
          <p:txBody>
            <a:bodyPr wrap="none" anchor="ctr"/>
            <a:lstStyle/>
            <a:p>
              <a:endParaRPr lang="tr-TR"/>
            </a:p>
          </p:txBody>
        </p:sp>
      </p:grpSp>
      <p:sp>
        <p:nvSpPr>
          <p:cNvPr id="16" name="1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148</a:t>
            </a:fld>
            <a:endParaRPr kumimoji="0" lang="tr-TR"/>
          </a:p>
        </p:txBody>
      </p:sp>
    </p:spTree>
    <p:extLst>
      <p:ext uri="{BB962C8B-B14F-4D97-AF65-F5344CB8AC3E}">
        <p14:creationId xmlns:p14="http://schemas.microsoft.com/office/powerpoint/2010/main" val="346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a:t>
            </a:r>
          </a:p>
        </p:txBody>
      </p:sp>
      <p:sp>
        <p:nvSpPr>
          <p:cNvPr id="3" name="Rectangle 2"/>
          <p:cNvSpPr>
            <a:spLocks noGrp="1"/>
          </p:cNvSpPr>
          <p:nvPr>
            <p:ph sz="quarter" idx="13"/>
          </p:nvPr>
        </p:nvSpPr>
        <p:spPr>
          <a:xfrm>
            <a:off x="609600" y="1352551"/>
            <a:ext cx="8282880" cy="3667471"/>
          </a:xfrm>
        </p:spPr>
        <p:txBody>
          <a:bodyPr>
            <a:noAutofit/>
          </a:bodyPr>
          <a:lstStyle/>
          <a:p>
            <a:r>
              <a:rPr lang="tr-TR" sz="1800" dirty="0">
                <a:solidFill>
                  <a:srgbClr val="C00000"/>
                </a:solidFill>
              </a:rPr>
              <a:t>Parlayıcı madde: </a:t>
            </a:r>
            <a:r>
              <a:rPr lang="tr-TR" sz="1800" dirty="0"/>
              <a:t>Normal şartlar altında </a:t>
            </a:r>
            <a:r>
              <a:rPr lang="tr-TR" sz="1800" dirty="0">
                <a:solidFill>
                  <a:srgbClr val="00B050"/>
                </a:solidFill>
              </a:rPr>
              <a:t>buharlaşabilen veya gaz halinde bulunan ve tutuşma noktası düşük</a:t>
            </a:r>
            <a:r>
              <a:rPr lang="tr-TR" sz="1800" dirty="0">
                <a:solidFill>
                  <a:schemeClr val="accent4"/>
                </a:solidFill>
              </a:rPr>
              <a:t> </a:t>
            </a:r>
            <a:r>
              <a:rPr lang="tr-TR" sz="1800" dirty="0"/>
              <a:t>olan madde.</a:t>
            </a:r>
          </a:p>
          <a:p>
            <a:r>
              <a:rPr lang="tr-TR" sz="1800" dirty="0">
                <a:solidFill>
                  <a:srgbClr val="C00000"/>
                </a:solidFill>
              </a:rPr>
              <a:t>Parlama: </a:t>
            </a:r>
            <a:r>
              <a:rPr lang="tr-TR" sz="1800" dirty="0"/>
              <a:t>Parlayıcı maddelerin </a:t>
            </a:r>
            <a:r>
              <a:rPr lang="tr-TR" sz="1800" dirty="0">
                <a:solidFill>
                  <a:srgbClr val="00B050"/>
                </a:solidFill>
              </a:rPr>
              <a:t>yanma limitleri içinde  </a:t>
            </a:r>
            <a:r>
              <a:rPr lang="tr-TR" sz="1800" dirty="0">
                <a:solidFill>
                  <a:srgbClr val="FF0000"/>
                </a:solidFill>
              </a:rPr>
              <a:t>hava ile karışım oluşturmaları </a:t>
            </a:r>
            <a:r>
              <a:rPr lang="tr-TR" sz="1800" dirty="0"/>
              <a:t>ve bu karışımın </a:t>
            </a:r>
            <a:r>
              <a:rPr lang="tr-TR" sz="1800" dirty="0">
                <a:solidFill>
                  <a:srgbClr val="C00000"/>
                </a:solidFill>
              </a:rPr>
              <a:t>tutuşma noktası üzerinde </a:t>
            </a:r>
            <a:r>
              <a:rPr lang="tr-TR" sz="1800" dirty="0">
                <a:solidFill>
                  <a:srgbClr val="00B050"/>
                </a:solidFill>
              </a:rPr>
              <a:t>bir </a:t>
            </a:r>
            <a:r>
              <a:rPr lang="tr-TR" sz="1800" b="1" dirty="0">
                <a:solidFill>
                  <a:srgbClr val="00B050"/>
                </a:solidFill>
              </a:rPr>
              <a:t>tutuşturucu</a:t>
            </a:r>
            <a:r>
              <a:rPr lang="tr-TR" sz="1800" dirty="0">
                <a:solidFill>
                  <a:srgbClr val="00B050"/>
                </a:solidFill>
              </a:rPr>
              <a:t> etkenle teması sonucu yanması </a:t>
            </a:r>
            <a:r>
              <a:rPr lang="tr-TR" sz="1800" dirty="0"/>
              <a:t>olayı.</a:t>
            </a:r>
          </a:p>
          <a:p>
            <a:r>
              <a:rPr lang="tr-TR" sz="1800" dirty="0">
                <a:solidFill>
                  <a:srgbClr val="C00000"/>
                </a:solidFill>
              </a:rPr>
              <a:t>Parlama Noktası: </a:t>
            </a:r>
            <a:r>
              <a:rPr lang="tr-TR" sz="1800" dirty="0"/>
              <a:t>Yanma özelliği olan sıvıların </a:t>
            </a:r>
            <a:r>
              <a:rPr lang="tr-TR" sz="1800" dirty="0">
                <a:solidFill>
                  <a:srgbClr val="00B050"/>
                </a:solidFill>
              </a:rPr>
              <a:t>parlamaya hazır bir buhar tabakası oluşturabilecekleri </a:t>
            </a:r>
            <a:r>
              <a:rPr lang="tr-TR" sz="1800" b="1" dirty="0"/>
              <a:t>en düşük ısı derecesi</a:t>
            </a:r>
            <a:r>
              <a:rPr lang="tr-TR" sz="1800" dirty="0"/>
              <a:t>.</a:t>
            </a:r>
          </a:p>
          <a:p>
            <a:r>
              <a:rPr lang="tr-TR" sz="1800" dirty="0">
                <a:solidFill>
                  <a:srgbClr val="C00000"/>
                </a:solidFill>
              </a:rPr>
              <a:t>Alt Yanma Sınırı:</a:t>
            </a:r>
            <a:r>
              <a:rPr lang="tr-TR" sz="1800" dirty="0"/>
              <a:t> </a:t>
            </a:r>
            <a:r>
              <a:rPr lang="tr-TR" sz="1800" dirty="0">
                <a:solidFill>
                  <a:srgbClr val="00B050"/>
                </a:solidFill>
              </a:rPr>
              <a:t>Buhar tabakasının parlayabilmesi için </a:t>
            </a:r>
            <a:r>
              <a:rPr lang="tr-TR" sz="1800" dirty="0"/>
              <a:t>hava ile oranı bakımından </a:t>
            </a:r>
            <a:r>
              <a:rPr lang="tr-TR" sz="1800" dirty="0">
                <a:solidFill>
                  <a:srgbClr val="C00000"/>
                </a:solidFill>
              </a:rPr>
              <a:t>olması gereken en düşük miktar</a:t>
            </a:r>
            <a:r>
              <a:rPr lang="tr-TR" sz="1800" dirty="0"/>
              <a:t>.</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8" y="1276750"/>
            <a:ext cx="1057275" cy="1019175"/>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149</a:t>
            </a:fld>
            <a:endParaRPr kumimoji="0" lang="tr-TR"/>
          </a:p>
        </p:txBody>
      </p:sp>
    </p:spTree>
    <p:extLst>
      <p:ext uri="{BB962C8B-B14F-4D97-AF65-F5344CB8AC3E}">
        <p14:creationId xmlns:p14="http://schemas.microsoft.com/office/powerpoint/2010/main" val="20597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Dikdörtgen"/>
          <p:cNvSpPr/>
          <p:nvPr/>
        </p:nvSpPr>
        <p:spPr>
          <a:xfrm>
            <a:off x="179512" y="642630"/>
            <a:ext cx="8572560" cy="1785104"/>
          </a:xfrm>
          <a:prstGeom prst="rect">
            <a:avLst/>
          </a:prstGeom>
        </p:spPr>
        <p:txBody>
          <a:bodyPr wrap="square">
            <a:spAutoFit/>
          </a:bodyPr>
          <a:lstStyle/>
          <a:p>
            <a:pPr algn="just"/>
            <a:r>
              <a:rPr lang="tr-TR" sz="2200" b="1" u="sng" dirty="0">
                <a:solidFill>
                  <a:srgbClr val="FF0000"/>
                </a:solidFill>
              </a:rPr>
              <a:t>Yağmurlama (</a:t>
            </a:r>
            <a:r>
              <a:rPr lang="tr-TR" sz="2200" b="1" u="sng" dirty="0" err="1">
                <a:solidFill>
                  <a:srgbClr val="FF0000"/>
                </a:solidFill>
              </a:rPr>
              <a:t>sprinkler</a:t>
            </a:r>
            <a:r>
              <a:rPr lang="tr-TR" sz="2200" b="1" u="sng" dirty="0">
                <a:solidFill>
                  <a:srgbClr val="FF0000"/>
                </a:solidFill>
              </a:rPr>
              <a:t>) sistemi: </a:t>
            </a:r>
            <a:r>
              <a:rPr lang="tr-TR" sz="2200" dirty="0">
                <a:solidFill>
                  <a:srgbClr val="0000FF"/>
                </a:solidFill>
              </a:rPr>
              <a:t>Yangını söndürmek, soğutmayı sağlamak ve gelişen yangını itfaiye gelinceye kadar sınırlamak amacı ile kurulan ve </a:t>
            </a:r>
            <a:r>
              <a:rPr lang="tr-TR" sz="2200" u="sng" dirty="0">
                <a:solidFill>
                  <a:srgbClr val="0000FF"/>
                </a:solidFill>
              </a:rPr>
              <a:t>su püskürtmesi yapan otomatik sistemdir</a:t>
            </a:r>
            <a:r>
              <a:rPr lang="tr-TR" sz="2200" dirty="0">
                <a:solidFill>
                  <a:srgbClr val="0000FF"/>
                </a:solidFill>
              </a:rPr>
              <a:t>. </a:t>
            </a:r>
            <a:r>
              <a:rPr lang="tr-TR" sz="2200" dirty="0">
                <a:solidFill>
                  <a:srgbClr val="7030A0"/>
                </a:solidFill>
              </a:rPr>
              <a:t>Sistem,  bir su kaynağına bağlı bulunan ve içinde basınçlı su ile dolu bir boru ağı kullanarak sabit yangın söndürme sağlar. </a:t>
            </a:r>
            <a:endParaRPr lang="tr-TR" sz="2200" dirty="0">
              <a:solidFill>
                <a:srgbClr val="0000FF"/>
              </a:solidFill>
            </a:endParaRPr>
          </a:p>
        </p:txBody>
      </p:sp>
      <p:sp>
        <p:nvSpPr>
          <p:cNvPr id="9" name="8 Dikdörtgen"/>
          <p:cNvSpPr/>
          <p:nvPr/>
        </p:nvSpPr>
        <p:spPr>
          <a:xfrm>
            <a:off x="179512" y="2576974"/>
            <a:ext cx="4572000" cy="1938992"/>
          </a:xfrm>
          <a:prstGeom prst="rect">
            <a:avLst/>
          </a:prstGeom>
        </p:spPr>
        <p:txBody>
          <a:bodyPr>
            <a:spAutoFit/>
          </a:bodyPr>
          <a:lstStyle/>
          <a:p>
            <a:pPr algn="just"/>
            <a:r>
              <a:rPr lang="tr-TR" sz="2000" dirty="0">
                <a:solidFill>
                  <a:srgbClr val="00B050"/>
                </a:solidFill>
              </a:rPr>
              <a:t>Yangından kaynaklanan ısı ile açılan </a:t>
            </a:r>
            <a:r>
              <a:rPr lang="tr-TR" sz="2000" dirty="0" err="1">
                <a:solidFill>
                  <a:srgbClr val="00B050"/>
                </a:solidFill>
              </a:rPr>
              <a:t>sprinklerin</a:t>
            </a:r>
            <a:r>
              <a:rPr lang="tr-TR" sz="2000" dirty="0">
                <a:solidFill>
                  <a:srgbClr val="00B050"/>
                </a:solidFill>
              </a:rPr>
              <a:t> her biri </a:t>
            </a:r>
            <a:r>
              <a:rPr lang="tr-TR" sz="2000" u="sng" dirty="0">
                <a:solidFill>
                  <a:srgbClr val="0000FF"/>
                </a:solidFill>
              </a:rPr>
              <a:t>dakikada ortalama 100 litre suyu</a:t>
            </a:r>
            <a:r>
              <a:rPr lang="tr-TR" sz="2000" dirty="0">
                <a:solidFill>
                  <a:srgbClr val="00B050"/>
                </a:solidFill>
              </a:rPr>
              <a:t> yansıtıcı vasıtasıyla yağmurlama yaparak yangın mahalline boşaltır ve yangını kontrol altına alır ve söndürür.      </a:t>
            </a:r>
            <a:r>
              <a:rPr lang="tr-TR" sz="1400" u="sng" dirty="0">
                <a:solidFill>
                  <a:srgbClr val="0000FF"/>
                </a:solidFill>
              </a:rPr>
              <a:t>(video-</a:t>
            </a:r>
            <a:r>
              <a:rPr lang="tr-TR" sz="1400" u="sng" dirty="0" err="1">
                <a:solidFill>
                  <a:srgbClr val="0000FF"/>
                </a:solidFill>
              </a:rPr>
              <a:t>sprinkler</a:t>
            </a:r>
            <a:r>
              <a:rPr lang="tr-TR" sz="1400" u="sng" dirty="0">
                <a:solidFill>
                  <a:srgbClr val="0000FF"/>
                </a:solidFill>
              </a:rPr>
              <a:t>)</a:t>
            </a:r>
          </a:p>
        </p:txBody>
      </p:sp>
      <p:pic>
        <p:nvPicPr>
          <p:cNvPr id="372740" name="Picture 4" descr="islak-borulu"/>
          <p:cNvPicPr>
            <a:picLocks noChangeAspect="1" noChangeArrowheads="1"/>
          </p:cNvPicPr>
          <p:nvPr/>
        </p:nvPicPr>
        <p:blipFill>
          <a:blip r:embed="rId2" cstate="print"/>
          <a:srcRect/>
          <a:stretch>
            <a:fillRect/>
          </a:stretch>
        </p:blipFill>
        <p:spPr bwMode="auto">
          <a:xfrm>
            <a:off x="2000232" y="4076699"/>
            <a:ext cx="2857500" cy="1066801"/>
          </a:xfrm>
          <a:prstGeom prst="rect">
            <a:avLst/>
          </a:prstGeom>
          <a:noFill/>
        </p:spPr>
      </p:pic>
      <p:pic>
        <p:nvPicPr>
          <p:cNvPr id="372742" name="Picture 6" descr="http://www.vuralsan.com/images/foam-deluge-system.jpg"/>
          <p:cNvPicPr>
            <a:picLocks noChangeAspect="1" noChangeArrowheads="1"/>
          </p:cNvPicPr>
          <p:nvPr/>
        </p:nvPicPr>
        <p:blipFill>
          <a:blip r:embed="rId3" cstate="print"/>
          <a:srcRect/>
          <a:stretch>
            <a:fillRect/>
          </a:stretch>
        </p:blipFill>
        <p:spPr bwMode="auto">
          <a:xfrm>
            <a:off x="4929190" y="2000246"/>
            <a:ext cx="4214810" cy="3143254"/>
          </a:xfrm>
          <a:prstGeom prst="rect">
            <a:avLst/>
          </a:prstGeom>
          <a:noFill/>
        </p:spPr>
      </p:pic>
      <p:sp>
        <p:nvSpPr>
          <p:cNvPr id="6" name="5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15</a:t>
            </a:fld>
            <a:endParaRPr kumimoji="0"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372740"/>
                                        </p:tgtEl>
                                        <p:attrNameLst>
                                          <p:attrName>style.visibility</p:attrName>
                                        </p:attrNameLst>
                                      </p:cBhvr>
                                      <p:to>
                                        <p:strVal val="visible"/>
                                      </p:to>
                                    </p:set>
                                    <p:animEffect transition="in" filter="checkerboard(across)">
                                      <p:cBhvr>
                                        <p:cTn id="10" dur="500"/>
                                        <p:tgtEl>
                                          <p:spTgt spid="372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179512" y="428610"/>
            <a:ext cx="8712968" cy="4714890"/>
          </a:xfrm>
        </p:spPr>
        <p:txBody>
          <a:bodyPr>
            <a:noAutofit/>
          </a:bodyPr>
          <a:lstStyle/>
          <a:p>
            <a:pPr marL="0" indent="0">
              <a:buNone/>
            </a:pPr>
            <a:r>
              <a:rPr lang="tr-TR" sz="2000" dirty="0">
                <a:solidFill>
                  <a:srgbClr val="C00000"/>
                </a:solidFill>
              </a:rPr>
              <a:t>Parlayıcı maddelerin sınıflandırılması:</a:t>
            </a:r>
          </a:p>
          <a:p>
            <a:pPr marL="0" indent="0">
              <a:buNone/>
            </a:pPr>
            <a:endParaRPr lang="tr-TR" sz="2000" dirty="0">
              <a:solidFill>
                <a:srgbClr val="C00000"/>
              </a:solidFill>
            </a:endParaRPr>
          </a:p>
          <a:p>
            <a:r>
              <a:rPr lang="tr-TR" sz="2000" dirty="0">
                <a:solidFill>
                  <a:srgbClr val="00B050"/>
                </a:solidFill>
              </a:rPr>
              <a:t>1.sınıf parlayıcılar</a:t>
            </a:r>
            <a:r>
              <a:rPr lang="tr-TR" sz="2000" dirty="0">
                <a:solidFill>
                  <a:schemeClr val="accent4"/>
                </a:solidFill>
              </a:rPr>
              <a:t>: </a:t>
            </a:r>
            <a:r>
              <a:rPr lang="tr-TR" sz="2000" dirty="0">
                <a:solidFill>
                  <a:srgbClr val="C00000"/>
                </a:solidFill>
              </a:rPr>
              <a:t>Tutuşma sıcaklığı 38 ºC’nin altında </a:t>
            </a:r>
            <a:r>
              <a:rPr lang="tr-TR" sz="2000" dirty="0"/>
              <a:t>olan parlayıcılardır. 3 ana gruba ayrılır.</a:t>
            </a:r>
          </a:p>
          <a:p>
            <a:pPr marL="719138" indent="-355600">
              <a:buSzPct val="100000"/>
              <a:buFont typeface="+mj-lt"/>
              <a:buAutoNum type="romanLcPeriod"/>
            </a:pPr>
            <a:r>
              <a:rPr lang="tr-TR" sz="2000" dirty="0">
                <a:solidFill>
                  <a:srgbClr val="C00000"/>
                </a:solidFill>
              </a:rPr>
              <a:t>Şiddetli Parlayıcılar: </a:t>
            </a:r>
            <a:r>
              <a:rPr lang="tr-TR" sz="2000" dirty="0">
                <a:solidFill>
                  <a:srgbClr val="00B050"/>
                </a:solidFill>
              </a:rPr>
              <a:t>Tutuşma sıcaklığı  0 ºC’, kaynama noktası 35 ºC’ nin altında </a:t>
            </a:r>
            <a:r>
              <a:rPr lang="tr-TR" sz="2000" dirty="0"/>
              <a:t>olan maddeler.</a:t>
            </a:r>
          </a:p>
          <a:p>
            <a:pPr marL="719138" indent="-355600">
              <a:buSzPct val="100000"/>
              <a:buFont typeface="+mj-lt"/>
              <a:buAutoNum type="romanLcPeriod"/>
            </a:pPr>
            <a:r>
              <a:rPr lang="tr-TR" sz="2000" dirty="0">
                <a:solidFill>
                  <a:srgbClr val="C00000"/>
                </a:solidFill>
              </a:rPr>
              <a:t>Çok Parlayıcılar: </a:t>
            </a:r>
            <a:r>
              <a:rPr lang="tr-TR" sz="2000" dirty="0">
                <a:solidFill>
                  <a:srgbClr val="00B050"/>
                </a:solidFill>
              </a:rPr>
              <a:t>Tutuşma sıcaklığı 0-21ºC </a:t>
            </a:r>
            <a:r>
              <a:rPr lang="tr-TR" sz="2000" dirty="0"/>
              <a:t>arasında olan maddelerdir.</a:t>
            </a:r>
          </a:p>
          <a:p>
            <a:pPr marL="719138" indent="-355600">
              <a:buSzPct val="100000"/>
              <a:buFont typeface="+mj-lt"/>
              <a:buAutoNum type="romanLcPeriod"/>
            </a:pPr>
            <a:r>
              <a:rPr lang="tr-TR" sz="2000" dirty="0">
                <a:solidFill>
                  <a:srgbClr val="C00000"/>
                </a:solidFill>
              </a:rPr>
              <a:t>Parlayıcılar:</a:t>
            </a:r>
            <a:r>
              <a:rPr lang="tr-TR" sz="2000" dirty="0"/>
              <a:t> </a:t>
            </a:r>
            <a:r>
              <a:rPr lang="tr-TR" sz="2000" dirty="0">
                <a:solidFill>
                  <a:srgbClr val="00B050"/>
                </a:solidFill>
              </a:rPr>
              <a:t>Tutuşma sıcaklığı 21-38 ºC </a:t>
            </a:r>
            <a:r>
              <a:rPr lang="tr-TR" sz="2000" dirty="0"/>
              <a:t>arasında olan maddeler.</a:t>
            </a:r>
          </a:p>
          <a:p>
            <a:r>
              <a:rPr lang="tr-TR" sz="2000" dirty="0">
                <a:solidFill>
                  <a:srgbClr val="00B050"/>
                </a:solidFill>
              </a:rPr>
              <a:t>2. Sınıf Parlayıcılar</a:t>
            </a:r>
            <a:r>
              <a:rPr lang="tr-TR" sz="2000" dirty="0">
                <a:solidFill>
                  <a:schemeClr val="accent4"/>
                </a:solidFill>
              </a:rPr>
              <a:t>: </a:t>
            </a:r>
            <a:r>
              <a:rPr lang="tr-TR" sz="2000" dirty="0">
                <a:solidFill>
                  <a:srgbClr val="C00000"/>
                </a:solidFill>
              </a:rPr>
              <a:t>Tutuşma sıcaklığı 38 ºC ile 60 ºC arasında olan </a:t>
            </a:r>
            <a:r>
              <a:rPr lang="tr-TR" sz="2000" dirty="0"/>
              <a:t>maddelerdir</a:t>
            </a:r>
          </a:p>
          <a:p>
            <a:r>
              <a:rPr lang="tr-TR" sz="2000" dirty="0">
                <a:solidFill>
                  <a:srgbClr val="00B050"/>
                </a:solidFill>
              </a:rPr>
              <a:t>Yanıcı Maddeler</a:t>
            </a:r>
            <a:r>
              <a:rPr lang="tr-TR" sz="2000" dirty="0">
                <a:solidFill>
                  <a:schemeClr val="accent4"/>
                </a:solidFill>
              </a:rPr>
              <a:t>: </a:t>
            </a:r>
            <a:r>
              <a:rPr lang="tr-TR" sz="2000" dirty="0">
                <a:solidFill>
                  <a:srgbClr val="C00000"/>
                </a:solidFill>
              </a:rPr>
              <a:t>Tutuşma sıcaklığı 60 ºC ile 94 ºC arasında </a:t>
            </a:r>
            <a:r>
              <a:rPr lang="tr-TR" sz="2000" dirty="0"/>
              <a:t>olan maddelerdir.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150</a:t>
            </a:fld>
            <a:endParaRPr kumimoji="0" lang="tr-TR"/>
          </a:p>
        </p:txBody>
      </p:sp>
    </p:spTree>
    <p:extLst>
      <p:ext uri="{BB962C8B-B14F-4D97-AF65-F5344CB8AC3E}">
        <p14:creationId xmlns:p14="http://schemas.microsoft.com/office/powerpoint/2010/main" val="286521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11560" y="1347614"/>
            <a:ext cx="8282880" cy="3667471"/>
          </a:xfrm>
        </p:spPr>
        <p:txBody>
          <a:bodyPr>
            <a:noAutofit/>
          </a:bodyPr>
          <a:lstStyle/>
          <a:p>
            <a:r>
              <a:rPr lang="tr-TR" sz="1800" dirty="0"/>
              <a:t>Daha farklı kriterlerle de sınıflandırma yapılabilir.</a:t>
            </a:r>
          </a:p>
          <a:p>
            <a:r>
              <a:rPr lang="tr-TR" sz="1800" dirty="0">
                <a:solidFill>
                  <a:srgbClr val="C00000"/>
                </a:solidFill>
              </a:rPr>
              <a:t>Not: </a:t>
            </a:r>
            <a:r>
              <a:rPr lang="tr-TR" sz="1800" dirty="0">
                <a:solidFill>
                  <a:srgbClr val="00B050"/>
                </a:solidFill>
              </a:rPr>
              <a:t>Sıvılar kaynama sıcaklıklarına kadar ısıtıl</a:t>
            </a:r>
            <a:r>
              <a:rPr lang="tr-TR" sz="1800" dirty="0">
                <a:solidFill>
                  <a:schemeClr val="accent4"/>
                </a:solidFill>
              </a:rPr>
              <a:t>ınca</a:t>
            </a:r>
            <a:r>
              <a:rPr lang="tr-TR" sz="1800" dirty="0"/>
              <a:t> </a:t>
            </a:r>
            <a:r>
              <a:rPr lang="tr-TR" sz="1800" dirty="0">
                <a:solidFill>
                  <a:srgbClr val="C00000"/>
                </a:solidFill>
              </a:rPr>
              <a:t>uçuculuk özellikleri artar </a:t>
            </a:r>
            <a:r>
              <a:rPr lang="tr-TR" sz="1800" dirty="0"/>
              <a:t>ve daha çabuk buharlaşarak diğer sınıf parlayıcıların özelliklerine ulaşabilirler.</a:t>
            </a:r>
          </a:p>
          <a:p>
            <a:r>
              <a:rPr lang="tr-TR" sz="1800" dirty="0">
                <a:solidFill>
                  <a:srgbClr val="C00000"/>
                </a:solidFill>
              </a:rPr>
              <a:t>Parlayıcı Maddelere Örnekler:</a:t>
            </a:r>
          </a:p>
          <a:p>
            <a:pPr marL="0" indent="0">
              <a:buNone/>
            </a:pPr>
            <a:r>
              <a:rPr lang="tr-TR" sz="1800" b="1" u="sng" dirty="0">
                <a:solidFill>
                  <a:schemeClr val="accent4"/>
                </a:solidFill>
              </a:rPr>
              <a:t>Sıvılar</a:t>
            </a:r>
            <a:r>
              <a:rPr lang="tr-TR" sz="1800" b="1" u="sng" dirty="0"/>
              <a:t>		              </a:t>
            </a:r>
            <a:r>
              <a:rPr lang="tr-TR" sz="1800" b="1" u="sng" dirty="0">
                <a:solidFill>
                  <a:srgbClr val="00B050"/>
                </a:solidFill>
              </a:rPr>
              <a:t>Katılar</a:t>
            </a:r>
            <a:r>
              <a:rPr lang="tr-TR" sz="1800" b="1" u="sng" dirty="0"/>
              <a:t>	                          		</a:t>
            </a:r>
            <a:r>
              <a:rPr lang="tr-TR" sz="1800" b="1" u="sng" dirty="0">
                <a:solidFill>
                  <a:srgbClr val="FFC000"/>
                </a:solidFill>
              </a:rPr>
              <a:t>Gazlar	</a:t>
            </a:r>
          </a:p>
          <a:p>
            <a:pPr marL="0" indent="0">
              <a:buNone/>
            </a:pPr>
            <a:r>
              <a:rPr lang="tr-TR" sz="1800" dirty="0">
                <a:solidFill>
                  <a:schemeClr val="accent4"/>
                </a:solidFill>
              </a:rPr>
              <a:t>Aseton</a:t>
            </a:r>
            <a:r>
              <a:rPr lang="tr-TR" sz="1800" dirty="0"/>
              <a:t>			</a:t>
            </a:r>
            <a:r>
              <a:rPr lang="tr-TR" sz="1800" dirty="0">
                <a:solidFill>
                  <a:srgbClr val="00B050"/>
                </a:solidFill>
              </a:rPr>
              <a:t>Fosfor penta klorür </a:t>
            </a:r>
            <a:r>
              <a:rPr lang="tr-TR" sz="1800" dirty="0"/>
              <a:t>		</a:t>
            </a:r>
            <a:r>
              <a:rPr lang="en-US" sz="1800" dirty="0"/>
              <a:t>	</a:t>
            </a:r>
            <a:r>
              <a:rPr lang="tr-TR" sz="1800" dirty="0">
                <a:solidFill>
                  <a:srgbClr val="FFC000"/>
                </a:solidFill>
              </a:rPr>
              <a:t>Asetilen</a:t>
            </a:r>
          </a:p>
          <a:p>
            <a:pPr marL="0" indent="0">
              <a:buNone/>
            </a:pPr>
            <a:r>
              <a:rPr lang="tr-TR" sz="1800" dirty="0">
                <a:solidFill>
                  <a:schemeClr val="accent4"/>
                </a:solidFill>
              </a:rPr>
              <a:t>Benzen</a:t>
            </a:r>
            <a:r>
              <a:rPr lang="tr-TR" sz="1800" dirty="0"/>
              <a:t>			</a:t>
            </a:r>
            <a:r>
              <a:rPr lang="tr-TR" sz="1800" dirty="0">
                <a:solidFill>
                  <a:srgbClr val="00B050"/>
                </a:solidFill>
              </a:rPr>
              <a:t>Zirkon	</a:t>
            </a:r>
            <a:r>
              <a:rPr lang="tr-TR" sz="1800" dirty="0"/>
              <a:t>			</a:t>
            </a:r>
            <a:r>
              <a:rPr lang="tr-TR" sz="1800" dirty="0">
                <a:solidFill>
                  <a:srgbClr val="FFC000"/>
                </a:solidFill>
              </a:rPr>
              <a:t>Metan</a:t>
            </a:r>
          </a:p>
          <a:p>
            <a:pPr marL="0" indent="0">
              <a:buNone/>
            </a:pPr>
            <a:r>
              <a:rPr lang="tr-TR" sz="1800" dirty="0" err="1">
                <a:solidFill>
                  <a:schemeClr val="accent4"/>
                </a:solidFill>
              </a:rPr>
              <a:t>Hegzan</a:t>
            </a:r>
            <a:r>
              <a:rPr lang="tr-TR" sz="1800" dirty="0">
                <a:solidFill>
                  <a:schemeClr val="accent4"/>
                </a:solidFill>
              </a:rPr>
              <a:t> </a:t>
            </a:r>
            <a:r>
              <a:rPr lang="tr-TR" sz="1800" dirty="0"/>
              <a:t>			</a:t>
            </a:r>
            <a:r>
              <a:rPr lang="tr-TR" sz="1800" dirty="0">
                <a:solidFill>
                  <a:srgbClr val="00B050"/>
                </a:solidFill>
              </a:rPr>
              <a:t>Magnezyum</a:t>
            </a:r>
            <a:r>
              <a:rPr lang="tr-TR" sz="1800" dirty="0"/>
              <a:t>	                        	</a:t>
            </a:r>
            <a:r>
              <a:rPr lang="tr-TR" sz="1800" dirty="0" err="1">
                <a:solidFill>
                  <a:srgbClr val="FFC000"/>
                </a:solidFill>
              </a:rPr>
              <a:t>Propan</a:t>
            </a:r>
            <a:endParaRPr lang="tr-TR" sz="1800" dirty="0">
              <a:solidFill>
                <a:srgbClr val="FFC000"/>
              </a:solidFill>
            </a:endParaRPr>
          </a:p>
          <a:p>
            <a:pPr marL="0" indent="0">
              <a:buNone/>
            </a:pPr>
            <a:r>
              <a:rPr lang="tr-TR" sz="1800" dirty="0" err="1">
                <a:solidFill>
                  <a:schemeClr val="accent4"/>
                </a:solidFill>
              </a:rPr>
              <a:t>Toluen</a:t>
            </a:r>
            <a:r>
              <a:rPr lang="tr-TR" sz="1800" dirty="0"/>
              <a:t>                         	</a:t>
            </a:r>
            <a:r>
              <a:rPr lang="tr-TR" sz="1800" dirty="0" err="1">
                <a:solidFill>
                  <a:srgbClr val="00B050"/>
                </a:solidFill>
              </a:rPr>
              <a:t>Betanaftilansin</a:t>
            </a:r>
            <a:r>
              <a:rPr lang="tr-TR" sz="1800" dirty="0">
                <a:solidFill>
                  <a:srgbClr val="00B050"/>
                </a:solidFill>
              </a:rPr>
              <a:t> </a:t>
            </a:r>
            <a:r>
              <a:rPr lang="tr-TR" sz="1800" dirty="0"/>
              <a:t>                       	</a:t>
            </a:r>
            <a:r>
              <a:rPr lang="tr-TR" sz="1800" dirty="0" err="1">
                <a:solidFill>
                  <a:srgbClr val="FFC000"/>
                </a:solidFill>
              </a:rPr>
              <a:t>Etan</a:t>
            </a:r>
            <a:r>
              <a:rPr lang="tr-TR" sz="1800" dirty="0">
                <a:solidFill>
                  <a:srgbClr val="FFC000"/>
                </a:solidFill>
              </a:rPr>
              <a:t>  </a:t>
            </a:r>
            <a:r>
              <a:rPr lang="tr-TR" sz="1800" dirty="0"/>
              <a:t>                                 </a:t>
            </a:r>
            <a:r>
              <a:rPr lang="tr-TR" sz="1800" dirty="0" err="1">
                <a:solidFill>
                  <a:schemeClr val="accent4"/>
                </a:solidFill>
              </a:rPr>
              <a:t>Ksilen</a:t>
            </a:r>
            <a:r>
              <a:rPr lang="tr-TR" sz="1800" dirty="0">
                <a:solidFill>
                  <a:schemeClr val="accent4"/>
                </a:solidFill>
              </a:rPr>
              <a:t>, Metil alkol, Benzin </a:t>
            </a:r>
            <a:r>
              <a:rPr lang="tr-TR" sz="1800" dirty="0"/>
              <a:t>	</a:t>
            </a:r>
            <a:r>
              <a:rPr lang="tr-TR" sz="1800" dirty="0">
                <a:solidFill>
                  <a:srgbClr val="00B050"/>
                </a:solidFill>
              </a:rPr>
              <a:t>Karpit</a:t>
            </a:r>
          </a:p>
          <a:p>
            <a:pPr marL="0" indent="0">
              <a:buNone/>
            </a:pPr>
            <a:endParaRPr lang="tr-TR" sz="1800" dirty="0"/>
          </a:p>
          <a:p>
            <a:pPr marL="0" indent="0">
              <a:buNone/>
            </a:pPr>
            <a:r>
              <a:rPr lang="tr-TR" sz="1800" dirty="0"/>
              <a:t>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151</a:t>
            </a:fld>
            <a:endParaRPr kumimoji="0" lang="tr-TR"/>
          </a:p>
        </p:txBody>
      </p:sp>
    </p:spTree>
    <p:extLst>
      <p:ext uri="{BB962C8B-B14F-4D97-AF65-F5344CB8AC3E}">
        <p14:creationId xmlns:p14="http://schemas.microsoft.com/office/powerpoint/2010/main" val="153027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checkerboard(across)">
                                      <p:cBhvr>
                                        <p:cTn id="15" dur="500"/>
                                        <p:tgtEl>
                                          <p:spTgt spid="3">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heckerboard(across)">
                                      <p:cBhvr>
                                        <p:cTn id="18" dur="500"/>
                                        <p:tgtEl>
                                          <p:spTgt spid="3">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heckerboard(across)">
                                      <p:cBhvr>
                                        <p:cTn id="21" dur="500"/>
                                        <p:tgtEl>
                                          <p:spTgt spid="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heckerboard(across)">
                                      <p:cBhvr>
                                        <p:cTn id="24" dur="500"/>
                                        <p:tgtEl>
                                          <p:spTgt spid="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heckerboard(across)">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r>
              <a:rPr lang="tr-TR" sz="2000" dirty="0">
                <a:solidFill>
                  <a:srgbClr val="C00000"/>
                </a:solidFill>
              </a:rPr>
              <a:t>Patlama:</a:t>
            </a:r>
            <a:r>
              <a:rPr lang="tr-TR" sz="2000" dirty="0"/>
              <a:t> İdeal karışımda tutuşan parlayıcı maddenin </a:t>
            </a:r>
            <a:r>
              <a:rPr lang="tr-TR" sz="2000" dirty="0">
                <a:solidFill>
                  <a:srgbClr val="00B050"/>
                </a:solidFill>
              </a:rPr>
              <a:t>çok hızlı ve kontrol edilemeyen enerji</a:t>
            </a:r>
            <a:r>
              <a:rPr lang="tr-TR" sz="2000" dirty="0"/>
              <a:t> açığa çıkarmasıdır. </a:t>
            </a:r>
            <a:r>
              <a:rPr lang="tr-TR" sz="2000" dirty="0">
                <a:solidFill>
                  <a:srgbClr val="C00000"/>
                </a:solidFill>
              </a:rPr>
              <a:t>Patlama şiddeti olayın gerçekleştiği </a:t>
            </a:r>
            <a:r>
              <a:rPr lang="tr-TR" sz="2000" b="1" dirty="0">
                <a:solidFill>
                  <a:srgbClr val="C00000"/>
                </a:solidFill>
              </a:rPr>
              <a:t>mekanın</a:t>
            </a:r>
            <a:r>
              <a:rPr lang="tr-TR" sz="2000" dirty="0">
                <a:solidFill>
                  <a:srgbClr val="C00000"/>
                </a:solidFill>
              </a:rPr>
              <a:t> kapalılık durumu ile doğru orantılıdır</a:t>
            </a:r>
            <a:r>
              <a:rPr lang="tr-TR" sz="2000" dirty="0"/>
              <a:t>.</a:t>
            </a:r>
          </a:p>
          <a:p>
            <a:r>
              <a:rPr lang="tr-TR" sz="2000" dirty="0">
                <a:solidFill>
                  <a:srgbClr val="C00000"/>
                </a:solidFill>
              </a:rPr>
              <a:t>Patlama şiddeti </a:t>
            </a:r>
            <a:r>
              <a:rPr lang="tr-TR" sz="2000" dirty="0"/>
              <a:t>ayrıca, </a:t>
            </a:r>
            <a:r>
              <a:rPr lang="tr-TR" sz="2000" dirty="0">
                <a:solidFill>
                  <a:srgbClr val="00B050"/>
                </a:solidFill>
              </a:rPr>
              <a:t>parlayıcı maddenin cinsi ,miktarı , uygun karışım özellikleri</a:t>
            </a:r>
            <a:r>
              <a:rPr lang="tr-TR" sz="2000" dirty="0">
                <a:solidFill>
                  <a:schemeClr val="accent4"/>
                </a:solidFill>
              </a:rPr>
              <a:t> </a:t>
            </a:r>
            <a:r>
              <a:rPr lang="tr-TR" sz="2000" dirty="0"/>
              <a:t>ile de doğru orantılıdır.</a:t>
            </a:r>
          </a:p>
          <a:p>
            <a:r>
              <a:rPr lang="tr-TR" sz="2000" dirty="0" err="1">
                <a:solidFill>
                  <a:srgbClr val="C00000"/>
                </a:solidFill>
              </a:rPr>
              <a:t>Detanasyon</a:t>
            </a:r>
            <a:r>
              <a:rPr lang="tr-TR" sz="2000" dirty="0">
                <a:solidFill>
                  <a:srgbClr val="C00000"/>
                </a:solidFill>
              </a:rPr>
              <a:t> Hızı</a:t>
            </a:r>
            <a:r>
              <a:rPr lang="tr-TR" sz="2000" dirty="0"/>
              <a:t>: Patlama </a:t>
            </a:r>
            <a:r>
              <a:rPr lang="tr-TR" sz="2000" dirty="0">
                <a:solidFill>
                  <a:srgbClr val="00B050"/>
                </a:solidFill>
              </a:rPr>
              <a:t>basıncının yayılma hızı.</a:t>
            </a:r>
          </a:p>
          <a:p>
            <a:r>
              <a:rPr lang="tr-TR" sz="2000" dirty="0">
                <a:solidFill>
                  <a:srgbClr val="C00000"/>
                </a:solidFill>
              </a:rPr>
              <a:t>Tahrip Gücü: </a:t>
            </a:r>
            <a:r>
              <a:rPr lang="tr-TR" sz="2000" dirty="0"/>
              <a:t>Patlayıcı maddenin </a:t>
            </a:r>
            <a:r>
              <a:rPr lang="tr-TR" sz="2000" dirty="0">
                <a:solidFill>
                  <a:srgbClr val="00B050"/>
                </a:solidFill>
              </a:rPr>
              <a:t>konsantrasyonu, parlama sonucu ortaya çıkardığı enerji, ve </a:t>
            </a:r>
            <a:r>
              <a:rPr lang="tr-TR" sz="2000" dirty="0" err="1">
                <a:solidFill>
                  <a:srgbClr val="00B050"/>
                </a:solidFill>
              </a:rPr>
              <a:t>detanasyon</a:t>
            </a:r>
            <a:r>
              <a:rPr lang="tr-TR" sz="2000" dirty="0">
                <a:solidFill>
                  <a:srgbClr val="00B050"/>
                </a:solidFill>
              </a:rPr>
              <a:t> hızının</a:t>
            </a:r>
            <a:r>
              <a:rPr lang="tr-TR" sz="2000" dirty="0">
                <a:solidFill>
                  <a:schemeClr val="accent4"/>
                </a:solidFill>
              </a:rPr>
              <a:t> </a:t>
            </a:r>
            <a:r>
              <a:rPr lang="tr-TR" sz="2000" dirty="0"/>
              <a:t>oluşturduğu güç.</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6036" y="3579862"/>
            <a:ext cx="1001529" cy="151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83" y="3605120"/>
            <a:ext cx="1000125"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152</a:t>
            </a:fld>
            <a:endParaRPr kumimoji="0" lang="tr-TR"/>
          </a:p>
        </p:txBody>
      </p:sp>
    </p:spTree>
    <p:extLst>
      <p:ext uri="{BB962C8B-B14F-4D97-AF65-F5344CB8AC3E}">
        <p14:creationId xmlns:p14="http://schemas.microsoft.com/office/powerpoint/2010/main" val="422193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3568" y="1971586"/>
            <a:ext cx="7704856" cy="1015663"/>
          </a:xfrm>
          <a:prstGeom prst="rect">
            <a:avLst/>
          </a:prstGeom>
        </p:spPr>
        <p:txBody>
          <a:bodyPr wrap="square">
            <a:spAutoFit/>
          </a:bodyPr>
          <a:lstStyle/>
          <a:p>
            <a:r>
              <a:rPr lang="en-US" sz="2000" b="1" dirty="0" err="1">
                <a:latin typeface="Times New Roman" pitchFamily="18" charset="0"/>
                <a:cs typeface="Times New Roman" pitchFamily="18" charset="0"/>
              </a:rPr>
              <a:t>Patlama</a:t>
            </a:r>
            <a:r>
              <a:rPr lang="en-US" sz="2000" b="1" dirty="0">
                <a:latin typeface="Times New Roman" pitchFamily="18" charset="0"/>
                <a:cs typeface="Times New Roman" pitchFamily="18" charset="0"/>
              </a:rPr>
              <a:t>:</a:t>
            </a:r>
            <a:r>
              <a:rPr lang="tr-TR" sz="2000" b="1" dirty="0">
                <a:latin typeface="Times New Roman" pitchFamily="18" charset="0"/>
                <a:cs typeface="Times New Roman" pitchFamily="18" charset="0"/>
              </a:rPr>
              <a:t> </a:t>
            </a:r>
            <a:r>
              <a:rPr lang="tr-TR" sz="2000" dirty="0">
                <a:latin typeface="Times New Roman" pitchFamily="18" charset="0"/>
                <a:cs typeface="Times New Roman" pitchFamily="18" charset="0"/>
              </a:rPr>
              <a:t>Hava ile karışım halinde olan gazın parlama (tutuşma) ısısına erişmesi ile tamamının aniden yanması sonucu meydana gelen hacim genişlemesidir.</a:t>
            </a:r>
          </a:p>
        </p:txBody>
      </p:sp>
      <p:sp>
        <p:nvSpPr>
          <p:cNvPr id="8"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r>
              <a:rPr lang="tr-TR" sz="2000" dirty="0"/>
              <a:t>Patlama olayını </a:t>
            </a:r>
            <a:r>
              <a:rPr lang="tr-TR" sz="2000" dirty="0">
                <a:solidFill>
                  <a:srgbClr val="00B050"/>
                </a:solidFill>
              </a:rPr>
              <a:t>patlayan maddenin cinsine göre </a:t>
            </a:r>
            <a:r>
              <a:rPr lang="tr-TR" sz="2000" dirty="0">
                <a:solidFill>
                  <a:srgbClr val="C00000"/>
                </a:solidFill>
              </a:rPr>
              <a:t>5 ana grupta </a:t>
            </a:r>
            <a:r>
              <a:rPr lang="tr-TR" sz="2000" dirty="0"/>
              <a:t>inceleyebiliriz:</a:t>
            </a:r>
          </a:p>
          <a:p>
            <a:pPr marL="342900" indent="-342900">
              <a:buSzPct val="100000"/>
              <a:buFont typeface="+mj-lt"/>
              <a:buAutoNum type="arabicParenR"/>
            </a:pPr>
            <a:r>
              <a:rPr lang="tr-TR" sz="2000" dirty="0"/>
              <a:t>Gaz patlamaları,</a:t>
            </a:r>
          </a:p>
          <a:p>
            <a:pPr marL="342900" indent="-342900">
              <a:buSzPct val="100000"/>
              <a:buFont typeface="+mj-lt"/>
              <a:buAutoNum type="arabicParenR"/>
            </a:pPr>
            <a:r>
              <a:rPr lang="tr-TR" sz="2000" dirty="0"/>
              <a:t>Basınç patlamaları,</a:t>
            </a:r>
          </a:p>
          <a:p>
            <a:pPr marL="342900" indent="-342900">
              <a:buSzPct val="100000"/>
              <a:buFont typeface="+mj-lt"/>
              <a:buAutoNum type="arabicParenR"/>
            </a:pPr>
            <a:r>
              <a:rPr lang="tr-TR" sz="2000" dirty="0"/>
              <a:t>Toz patlamaları,</a:t>
            </a:r>
          </a:p>
          <a:p>
            <a:pPr marL="719138" indent="-355600">
              <a:buSzPct val="100000"/>
              <a:buFont typeface="+mj-lt"/>
              <a:buAutoNum type="romanLcPeriod"/>
            </a:pPr>
            <a:r>
              <a:rPr lang="tr-TR" sz="2000" dirty="0"/>
              <a:t>Metalik toz patlamaları,</a:t>
            </a:r>
          </a:p>
          <a:p>
            <a:pPr marL="719138" indent="-355600">
              <a:buSzPct val="100000"/>
              <a:buFont typeface="+mj-lt"/>
              <a:buAutoNum type="romanLcPeriod"/>
            </a:pPr>
            <a:r>
              <a:rPr lang="tr-TR" sz="2000" dirty="0"/>
              <a:t>Organik toz patlamaları,</a:t>
            </a:r>
          </a:p>
          <a:p>
            <a:pPr marL="342900" indent="-342900">
              <a:buSzPct val="100000"/>
              <a:buFont typeface="+mj-lt"/>
              <a:buAutoNum type="arabicParenR" startAt="4"/>
            </a:pPr>
            <a:r>
              <a:rPr lang="tr-TR" sz="2000" dirty="0"/>
              <a:t>Kimyasal madde patlamaları,</a:t>
            </a:r>
          </a:p>
          <a:p>
            <a:pPr marL="342900" indent="-342900">
              <a:buSzPct val="100000"/>
              <a:buFont typeface="+mj-lt"/>
              <a:buAutoNum type="arabicParenR" startAt="4"/>
            </a:pPr>
            <a:r>
              <a:rPr lang="tr-TR" sz="2000" dirty="0"/>
              <a:t>Katı madde patlamaları.</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507" y="2427734"/>
            <a:ext cx="4704149" cy="245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154</a:t>
            </a:fld>
            <a:endParaRPr kumimoji="0" lang="tr-TR"/>
          </a:p>
        </p:txBody>
      </p:sp>
    </p:spTree>
    <p:extLst>
      <p:ext uri="{BB962C8B-B14F-4D97-AF65-F5344CB8AC3E}">
        <p14:creationId xmlns:p14="http://schemas.microsoft.com/office/powerpoint/2010/main" val="5110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heckerboard(across)">
                                      <p:cBhvr>
                                        <p:cTn id="20" dur="500"/>
                                        <p:tgtEl>
                                          <p:spTgt spid="3">
                                            <p:txEl>
                                              <p:pRg st="4" end="4"/>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checkerboard(across)">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checkerboard(across)">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checkerboard(across)">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C00000"/>
                </a:solidFill>
              </a:rPr>
              <a:t>Katı Madde Patlayıcıları; </a:t>
            </a:r>
            <a:r>
              <a:rPr lang="tr-TR" sz="2000" dirty="0"/>
              <a:t>Durağan (Stabil) olmaları, genellikle özel amaçlı üretilmeleri, doğal olarak yaygın halde bulunmamaları sebebi ile genellikle kontrollü olarak patlatılırlar. </a:t>
            </a:r>
            <a:r>
              <a:rPr lang="tr-TR" sz="2000" dirty="0">
                <a:solidFill>
                  <a:srgbClr val="00B050"/>
                </a:solidFill>
              </a:rPr>
              <a:t>Çok nadir olarak ve büyük ihmaller sonucu </a:t>
            </a:r>
            <a:r>
              <a:rPr lang="tr-TR" sz="2000" dirty="0"/>
              <a:t>kazara patlarlar.</a:t>
            </a:r>
          </a:p>
          <a:p>
            <a:pPr algn="just"/>
            <a:r>
              <a:rPr lang="tr-TR" sz="2000" dirty="0">
                <a:solidFill>
                  <a:srgbClr val="C00000"/>
                </a:solidFill>
              </a:rPr>
              <a:t>Toz </a:t>
            </a:r>
            <a:r>
              <a:rPr lang="tr-TR" sz="2000" dirty="0" err="1">
                <a:solidFill>
                  <a:srgbClr val="C00000"/>
                </a:solidFill>
              </a:rPr>
              <a:t>Patlamaları</a:t>
            </a:r>
            <a:r>
              <a:rPr lang="tr-TR" sz="2000" dirty="0" err="1"/>
              <a:t>’nın</a:t>
            </a:r>
            <a:r>
              <a:rPr lang="tr-TR" sz="2000" dirty="0"/>
              <a:t> oluşması için ise spesifik özel şartların gerçekleşmesi gerekmektedir. En çok </a:t>
            </a:r>
            <a:r>
              <a:rPr lang="tr-TR" sz="2000" dirty="0">
                <a:solidFill>
                  <a:srgbClr val="00B050"/>
                </a:solidFill>
              </a:rPr>
              <a:t>toz patlamalarına gıda sektöründe </a:t>
            </a:r>
            <a:r>
              <a:rPr lang="tr-TR" sz="2000" dirty="0"/>
              <a:t>rastlanmaktadır.</a:t>
            </a:r>
          </a:p>
          <a:p>
            <a:pPr algn="just"/>
            <a:r>
              <a:rPr lang="tr-TR" sz="2000" dirty="0">
                <a:solidFill>
                  <a:srgbClr val="C00000"/>
                </a:solidFill>
              </a:rPr>
              <a:t>Sıvı Maddeler</a:t>
            </a:r>
            <a:r>
              <a:rPr lang="tr-TR" sz="2000" dirty="0"/>
              <a:t>; bu sınıflandırmaya dahil edilmemiştir. </a:t>
            </a:r>
            <a:r>
              <a:rPr lang="tr-TR" sz="2000" dirty="0">
                <a:solidFill>
                  <a:srgbClr val="00B050"/>
                </a:solidFill>
              </a:rPr>
              <a:t>Sıvı maddeler ancak </a:t>
            </a:r>
            <a:r>
              <a:rPr lang="tr-TR" sz="2000" dirty="0" err="1">
                <a:solidFill>
                  <a:srgbClr val="00B050"/>
                </a:solidFill>
              </a:rPr>
              <a:t>gazlaşmaları</a:t>
            </a:r>
            <a:r>
              <a:rPr lang="tr-TR" sz="2000" dirty="0">
                <a:solidFill>
                  <a:srgbClr val="00B050"/>
                </a:solidFill>
              </a:rPr>
              <a:t> halinde buharları parlayabilir. </a:t>
            </a:r>
            <a:r>
              <a:rPr lang="tr-TR" sz="2000" dirty="0"/>
              <a:t>Sıvı içerisinde oksijen bulunmadığından sıvı halde parlama olmaz  bu itibarla parlayıcı sıvılar gaz patlamaları ile birlikte değerlendirilmiştir.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2" y="1504950"/>
            <a:ext cx="1095375" cy="1066800"/>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155</a:t>
            </a:fld>
            <a:endParaRPr kumimoji="0" lang="tr-TR"/>
          </a:p>
        </p:txBody>
      </p:sp>
    </p:spTree>
    <p:extLst>
      <p:ext uri="{BB962C8B-B14F-4D97-AF65-F5344CB8AC3E}">
        <p14:creationId xmlns:p14="http://schemas.microsoft.com/office/powerpoint/2010/main" val="5110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400" dirty="0">
                <a:solidFill>
                  <a:srgbClr val="C00000"/>
                </a:solidFill>
              </a:rPr>
              <a:t>Kimyasal Madde Patlamaları </a:t>
            </a:r>
            <a:r>
              <a:rPr lang="tr-TR" sz="2400" dirty="0"/>
              <a:t>ise, genellikle </a:t>
            </a:r>
            <a:r>
              <a:rPr lang="tr-TR" sz="2400" dirty="0">
                <a:solidFill>
                  <a:srgbClr val="00B050"/>
                </a:solidFill>
              </a:rPr>
              <a:t>kimyasal reaksiyonlar ile başlarlar. </a:t>
            </a:r>
            <a:endParaRPr lang="en-US" sz="2400" dirty="0">
              <a:solidFill>
                <a:srgbClr val="00B050"/>
              </a:solidFill>
            </a:endParaRPr>
          </a:p>
          <a:p>
            <a:pPr algn="just"/>
            <a:endParaRPr lang="en-US" sz="2400" dirty="0">
              <a:solidFill>
                <a:srgbClr val="00B050"/>
              </a:solidFill>
            </a:endParaRPr>
          </a:p>
          <a:p>
            <a:pPr algn="just"/>
            <a:r>
              <a:rPr lang="tr-TR" sz="2400" dirty="0"/>
              <a:t>Gerek kullanılan hammaddelerin, gerekse yarı mamul ve mamul maddelerin </a:t>
            </a:r>
            <a:r>
              <a:rPr lang="tr-TR" sz="2400" b="1" dirty="0">
                <a:solidFill>
                  <a:srgbClr val="FF0000"/>
                </a:solidFill>
              </a:rPr>
              <a:t>depolanması, taşınması ve kullanım</a:t>
            </a:r>
            <a:r>
              <a:rPr lang="tr-TR" sz="2400" dirty="0"/>
              <a:t> safhasında istenmeyen bir şekilde farklı kimyasallarla karşılaşılması veya farklı ortamlarda bulunması, oluşabilecek reaksiyonlar sonucu bazen vahim olaylara sebep olmaktadır.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156</a:t>
            </a:fld>
            <a:endParaRPr kumimoji="0" lang="tr-TR"/>
          </a:p>
        </p:txBody>
      </p:sp>
    </p:spTree>
    <p:extLst>
      <p:ext uri="{BB962C8B-B14F-4D97-AF65-F5344CB8AC3E}">
        <p14:creationId xmlns:p14="http://schemas.microsoft.com/office/powerpoint/2010/main" val="40004848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dirty="0">
                <a:solidFill>
                  <a:srgbClr val="0070C0"/>
                </a:solidFill>
              </a:rPr>
              <a:t>Parlama ve Patlama </a:t>
            </a:r>
            <a:r>
              <a:rPr lang="tr-TR" sz="2400" dirty="0">
                <a:solidFill>
                  <a:srgbClr val="C00000"/>
                </a:solidFill>
              </a:rPr>
              <a:t>(Devam)</a:t>
            </a:r>
            <a:endParaRPr lang="en-US" sz="2400" dirty="0"/>
          </a:p>
        </p:txBody>
      </p:sp>
      <p:sp>
        <p:nvSpPr>
          <p:cNvPr id="5" name="Rectangle 4"/>
          <p:cNvSpPr/>
          <p:nvPr/>
        </p:nvSpPr>
        <p:spPr>
          <a:xfrm>
            <a:off x="827584" y="1279089"/>
            <a:ext cx="7272808" cy="3785652"/>
          </a:xfrm>
          <a:prstGeom prst="rect">
            <a:avLst/>
          </a:prstGeom>
        </p:spPr>
        <p:txBody>
          <a:bodyPr wrap="square">
            <a:spAutoFit/>
          </a:bodyPr>
          <a:lstStyle/>
          <a:p>
            <a:pPr algn="just"/>
            <a:r>
              <a:rPr lang="tr-TR" sz="2400" dirty="0">
                <a:solidFill>
                  <a:srgbClr val="C00000"/>
                </a:solidFill>
              </a:rPr>
              <a:t>Basınç Patlamaları</a:t>
            </a:r>
            <a:r>
              <a:rPr lang="tr-TR" sz="2400" dirty="0"/>
              <a:t>na sebep olan Basınçlı kaplar ve sistemler küçük büyük sanayinin her çeşidinde değişik boyutlarda bulunan sistemlerdir.</a:t>
            </a:r>
            <a:endParaRPr lang="en-US" sz="2400" dirty="0"/>
          </a:p>
          <a:p>
            <a:pPr algn="just"/>
            <a:endParaRPr lang="en-US" sz="2400" dirty="0"/>
          </a:p>
          <a:p>
            <a:pPr algn="just"/>
            <a:r>
              <a:rPr lang="tr-TR" sz="2400" dirty="0"/>
              <a:t>İçlerinde zaman, zaman parlayıcı, patlayıcı gaz ve buharlar da bulundurulan bu sistemler, </a:t>
            </a:r>
            <a:r>
              <a:rPr lang="tr-TR" sz="2400" dirty="0">
                <a:solidFill>
                  <a:srgbClr val="FF0000"/>
                </a:solidFill>
              </a:rPr>
              <a:t>sadece hava veya su, ya da su buharı da </a:t>
            </a:r>
            <a:r>
              <a:rPr lang="tr-TR" sz="2400" dirty="0"/>
              <a:t>ihtiva etseler patlama riski taşırlar. </a:t>
            </a:r>
            <a:endParaRPr lang="en-US" sz="2400" dirty="0"/>
          </a:p>
          <a:p>
            <a:pPr algn="just"/>
            <a:endParaRPr lang="en-US" sz="2400" dirty="0"/>
          </a:p>
          <a:p>
            <a:pPr algn="just"/>
            <a:r>
              <a:rPr lang="tr-TR" sz="2400" dirty="0"/>
              <a:t>Basınç altındaki sistemlerde, </a:t>
            </a:r>
            <a:r>
              <a:rPr lang="tr-TR" sz="2400" dirty="0">
                <a:solidFill>
                  <a:srgbClr val="00B050"/>
                </a:solidFill>
              </a:rPr>
              <a:t>basınç  sebebiyle patlama riski içlerinde sıvı veya gaz bulunması ile ilgilidir.</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C00000"/>
                </a:solidFill>
              </a:rPr>
              <a:t>Gaz patlamaları normalde basınç patlamalarıdır</a:t>
            </a:r>
            <a:r>
              <a:rPr lang="tr-TR" sz="2000" dirty="0"/>
              <a:t>. Ancak bu patlamanın olabilmesi için gazın içinde bulunduğu </a:t>
            </a:r>
            <a:r>
              <a:rPr lang="tr-TR" sz="2000" b="1" dirty="0"/>
              <a:t>kabın basıncını yükseltecek </a:t>
            </a:r>
            <a:r>
              <a:rPr lang="tr-TR" sz="2000" dirty="0"/>
              <a:t>bir unsur bulunmalıdır. </a:t>
            </a:r>
            <a:r>
              <a:rPr lang="tr-TR" sz="2000" b="1" dirty="0">
                <a:solidFill>
                  <a:srgbClr val="FF0000"/>
                </a:solidFill>
              </a:rPr>
              <a:t>Bu unsur genellikle tanktan sızan gazın tutuşması sonucu oluşan </a:t>
            </a:r>
            <a:r>
              <a:rPr lang="tr-TR" sz="2000" b="1" dirty="0">
                <a:solidFill>
                  <a:srgbClr val="0070C0"/>
                </a:solidFill>
              </a:rPr>
              <a:t>parlama ve yangın </a:t>
            </a:r>
            <a:r>
              <a:rPr lang="tr-TR" sz="2000" b="1" dirty="0">
                <a:solidFill>
                  <a:srgbClr val="FF0000"/>
                </a:solidFill>
              </a:rPr>
              <a:t>olmaktadır.</a:t>
            </a:r>
          </a:p>
        </p:txBody>
      </p:sp>
      <p:grpSp>
        <p:nvGrpSpPr>
          <p:cNvPr id="4" name="Grup 3"/>
          <p:cNvGrpSpPr/>
          <p:nvPr/>
        </p:nvGrpSpPr>
        <p:grpSpPr>
          <a:xfrm>
            <a:off x="1115568" y="2643188"/>
            <a:ext cx="7467600" cy="2392114"/>
            <a:chOff x="1676400" y="3429000"/>
            <a:chExt cx="7467600" cy="2895600"/>
          </a:xfrm>
        </p:grpSpPr>
        <p:sp>
          <p:nvSpPr>
            <p:cNvPr id="5" name="AutoShape 18"/>
            <p:cNvSpPr>
              <a:spLocks noChangeArrowheads="1"/>
            </p:cNvSpPr>
            <p:nvPr/>
          </p:nvSpPr>
          <p:spPr bwMode="auto">
            <a:xfrm>
              <a:off x="1676400" y="5029200"/>
              <a:ext cx="4191000" cy="1295400"/>
            </a:xfrm>
            <a:prstGeom prst="cloudCallout">
              <a:avLst>
                <a:gd name="adj1" fmla="val -5454"/>
                <a:gd name="adj2" fmla="val 44361"/>
              </a:avLst>
            </a:prstGeom>
            <a:solidFill>
              <a:srgbClr val="E2E2E2"/>
            </a:solidFill>
            <a:ln w="9525">
              <a:solidFill>
                <a:schemeClr val="tx1"/>
              </a:solidFill>
              <a:miter lim="800000"/>
              <a:headEnd/>
              <a:tailEnd/>
            </a:ln>
          </p:spPr>
          <p:txBody>
            <a:bodyPr/>
            <a:lstStyle/>
            <a:p>
              <a:pPr algn="ctr"/>
              <a:endParaRPr lang="tr-TR"/>
            </a:p>
          </p:txBody>
        </p:sp>
        <p:sp>
          <p:nvSpPr>
            <p:cNvPr id="6" name="AutoShape 4"/>
            <p:cNvSpPr>
              <a:spLocks noChangeArrowheads="1"/>
            </p:cNvSpPr>
            <p:nvPr/>
          </p:nvSpPr>
          <p:spPr bwMode="auto">
            <a:xfrm>
              <a:off x="1905000" y="4267200"/>
              <a:ext cx="4876800" cy="1371600"/>
            </a:xfrm>
            <a:prstGeom prst="flowChartMagneticDrum">
              <a:avLst/>
            </a:prstGeom>
            <a:solidFill>
              <a:srgbClr val="C1C0C4"/>
            </a:solidFill>
            <a:ln w="9525">
              <a:solidFill>
                <a:schemeClr val="tx1"/>
              </a:solidFill>
              <a:miter lim="800000"/>
              <a:headEnd/>
              <a:tailEnd/>
            </a:ln>
          </p:spPr>
          <p:txBody>
            <a:bodyPr wrap="none" anchor="ctr"/>
            <a:lstStyle/>
            <a:p>
              <a:endParaRPr lang="tr-TR"/>
            </a:p>
          </p:txBody>
        </p:sp>
        <p:sp>
          <p:nvSpPr>
            <p:cNvPr id="7" name="Oval 6"/>
            <p:cNvSpPr>
              <a:spLocks noChangeArrowheads="1"/>
            </p:cNvSpPr>
            <p:nvPr/>
          </p:nvSpPr>
          <p:spPr bwMode="auto">
            <a:xfrm>
              <a:off x="3657600" y="4191000"/>
              <a:ext cx="914400" cy="152400"/>
            </a:xfrm>
            <a:prstGeom prst="ellipse">
              <a:avLst/>
            </a:prstGeom>
            <a:solidFill>
              <a:srgbClr val="C1C0C4"/>
            </a:solidFill>
            <a:ln w="9525">
              <a:solidFill>
                <a:schemeClr val="tx1"/>
              </a:solidFill>
              <a:miter lim="800000"/>
              <a:headEnd/>
              <a:tailEnd/>
            </a:ln>
          </p:spPr>
          <p:txBody>
            <a:bodyPr wrap="none" anchor="ctr"/>
            <a:lstStyle/>
            <a:p>
              <a:endParaRPr lang="tr-TR"/>
            </a:p>
          </p:txBody>
        </p:sp>
        <p:sp>
          <p:nvSpPr>
            <p:cNvPr id="8" name="Rectangle 7"/>
            <p:cNvSpPr>
              <a:spLocks noChangeArrowheads="1"/>
            </p:cNvSpPr>
            <p:nvPr/>
          </p:nvSpPr>
          <p:spPr bwMode="auto">
            <a:xfrm>
              <a:off x="4191000" y="4038600"/>
              <a:ext cx="76200" cy="1447800"/>
            </a:xfrm>
            <a:prstGeom prst="rect">
              <a:avLst/>
            </a:prstGeom>
            <a:solidFill>
              <a:srgbClr val="C1C0C4"/>
            </a:solidFill>
            <a:ln w="9525" cap="rnd">
              <a:solidFill>
                <a:schemeClr val="tx1"/>
              </a:solidFill>
              <a:prstDash val="sysDot"/>
              <a:miter lim="800000"/>
              <a:headEnd/>
              <a:tailEnd/>
            </a:ln>
          </p:spPr>
          <p:txBody>
            <a:bodyPr wrap="none" anchor="ctr"/>
            <a:lstStyle/>
            <a:p>
              <a:endParaRPr lang="tr-TR"/>
            </a:p>
          </p:txBody>
        </p:sp>
        <p:sp>
          <p:nvSpPr>
            <p:cNvPr id="9" name="Rectangle 8"/>
            <p:cNvSpPr>
              <a:spLocks noChangeArrowheads="1"/>
            </p:cNvSpPr>
            <p:nvPr/>
          </p:nvSpPr>
          <p:spPr bwMode="auto">
            <a:xfrm>
              <a:off x="4191000" y="3962400"/>
              <a:ext cx="2743200" cy="762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10" name="Rectangle 9"/>
            <p:cNvSpPr>
              <a:spLocks noChangeArrowheads="1"/>
            </p:cNvSpPr>
            <p:nvPr/>
          </p:nvSpPr>
          <p:spPr bwMode="auto">
            <a:xfrm>
              <a:off x="3733800" y="4038600"/>
              <a:ext cx="152400" cy="1524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11" name="Rectangle 10"/>
            <p:cNvSpPr>
              <a:spLocks noChangeArrowheads="1"/>
            </p:cNvSpPr>
            <p:nvPr/>
          </p:nvSpPr>
          <p:spPr bwMode="auto">
            <a:xfrm>
              <a:off x="3733800" y="3886200"/>
              <a:ext cx="76200" cy="1524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12" name="Rectangle 11"/>
            <p:cNvSpPr>
              <a:spLocks noChangeArrowheads="1"/>
            </p:cNvSpPr>
            <p:nvPr/>
          </p:nvSpPr>
          <p:spPr bwMode="auto">
            <a:xfrm>
              <a:off x="4419600" y="5638800"/>
              <a:ext cx="152400" cy="3048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13" name="Rectangle 12"/>
            <p:cNvSpPr>
              <a:spLocks noChangeArrowheads="1"/>
            </p:cNvSpPr>
            <p:nvPr/>
          </p:nvSpPr>
          <p:spPr bwMode="auto">
            <a:xfrm>
              <a:off x="4572000" y="5867400"/>
              <a:ext cx="2362200" cy="76200"/>
            </a:xfrm>
            <a:prstGeom prst="rect">
              <a:avLst/>
            </a:prstGeom>
            <a:solidFill>
              <a:srgbClr val="C1C0C4"/>
            </a:solidFill>
            <a:ln w="9525">
              <a:solidFill>
                <a:schemeClr val="tx1"/>
              </a:solidFill>
              <a:miter lim="800000"/>
              <a:headEnd/>
              <a:tailEnd/>
            </a:ln>
          </p:spPr>
          <p:txBody>
            <a:bodyPr wrap="none" anchor="ctr"/>
            <a:lstStyle/>
            <a:p>
              <a:endParaRPr lang="tr-TR"/>
            </a:p>
          </p:txBody>
        </p:sp>
        <p:sp>
          <p:nvSpPr>
            <p:cNvPr id="14" name="AutoShape 13"/>
            <p:cNvSpPr>
              <a:spLocks noChangeArrowheads="1"/>
            </p:cNvSpPr>
            <p:nvPr/>
          </p:nvSpPr>
          <p:spPr bwMode="auto">
            <a:xfrm rot="4600436">
              <a:off x="4295775" y="3692525"/>
              <a:ext cx="1219200" cy="1295400"/>
            </a:xfrm>
            <a:prstGeom prst="cloudCallout">
              <a:avLst>
                <a:gd name="adj1" fmla="val -42148"/>
                <a:gd name="adj2" fmla="val 63611"/>
              </a:avLst>
            </a:prstGeom>
            <a:solidFill>
              <a:srgbClr val="E2E2E2"/>
            </a:solidFill>
            <a:ln w="9525">
              <a:solidFill>
                <a:schemeClr val="tx1"/>
              </a:solidFill>
              <a:miter lim="800000"/>
              <a:headEnd/>
              <a:tailEnd/>
            </a:ln>
          </p:spPr>
          <p:txBody>
            <a:bodyPr rot="10800000" vert="eaVert"/>
            <a:lstStyle/>
            <a:p>
              <a:pPr algn="ctr"/>
              <a:endParaRPr lang="tr-TR"/>
            </a:p>
          </p:txBody>
        </p:sp>
        <p:sp>
          <p:nvSpPr>
            <p:cNvPr id="15" name="Line 14"/>
            <p:cNvSpPr>
              <a:spLocks noChangeShapeType="1"/>
            </p:cNvSpPr>
            <p:nvPr/>
          </p:nvSpPr>
          <p:spPr bwMode="auto">
            <a:xfrm flipH="1">
              <a:off x="5715000" y="3810000"/>
              <a:ext cx="12192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6" name="Line 15"/>
            <p:cNvSpPr>
              <a:spLocks noChangeShapeType="1"/>
            </p:cNvSpPr>
            <p:nvPr/>
          </p:nvSpPr>
          <p:spPr bwMode="auto">
            <a:xfrm>
              <a:off x="4953000" y="6096000"/>
              <a:ext cx="16002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tr-TR"/>
            </a:p>
          </p:txBody>
        </p:sp>
        <p:sp>
          <p:nvSpPr>
            <p:cNvPr id="17" name="AutoShape 16"/>
            <p:cNvSpPr>
              <a:spLocks noChangeArrowheads="1"/>
            </p:cNvSpPr>
            <p:nvPr/>
          </p:nvSpPr>
          <p:spPr bwMode="auto">
            <a:xfrm>
              <a:off x="7010400" y="3429000"/>
              <a:ext cx="2133600" cy="2514600"/>
            </a:xfrm>
            <a:prstGeom prst="wedgeRoundRectCallout">
              <a:avLst>
                <a:gd name="adj1" fmla="val -123440"/>
                <a:gd name="adj2" fmla="val 138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tr-TR"/>
            </a:p>
          </p:txBody>
        </p:sp>
        <p:sp>
          <p:nvSpPr>
            <p:cNvPr id="18" name="Text Box 17"/>
            <p:cNvSpPr txBox="1">
              <a:spLocks noChangeArrowheads="1"/>
            </p:cNvSpPr>
            <p:nvPr/>
          </p:nvSpPr>
          <p:spPr bwMode="auto">
            <a:xfrm>
              <a:off x="7315200" y="3657600"/>
              <a:ext cx="1295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tr-TR" sz="1600">
                  <a:solidFill>
                    <a:schemeClr val="folHlink"/>
                  </a:solidFill>
                </a:rPr>
                <a:t>Sızan gaz yere doğru akarak birikir.Bir ısı kaynağı ile karşılaşınca tutuşur</a:t>
              </a:r>
            </a:p>
          </p:txBody>
        </p:sp>
      </p:grpSp>
      <p:sp>
        <p:nvSpPr>
          <p:cNvPr id="19" name="18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158</a:t>
            </a:fld>
            <a:endParaRPr kumimoji="0" lang="tr-TR"/>
          </a:p>
        </p:txBody>
      </p:sp>
    </p:spTree>
    <p:extLst>
      <p:ext uri="{BB962C8B-B14F-4D97-AF65-F5344CB8AC3E}">
        <p14:creationId xmlns:p14="http://schemas.microsoft.com/office/powerpoint/2010/main" val="40004848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686" y="1357304"/>
            <a:ext cx="3624818" cy="302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ikdörtgen 3"/>
          <p:cNvSpPr/>
          <p:nvPr/>
        </p:nvSpPr>
        <p:spPr>
          <a:xfrm>
            <a:off x="467544" y="1419622"/>
            <a:ext cx="4890274" cy="3170099"/>
          </a:xfrm>
          <a:prstGeom prst="rect">
            <a:avLst/>
          </a:prstGeom>
        </p:spPr>
        <p:txBody>
          <a:bodyPr wrap="square">
            <a:spAutoFit/>
          </a:bodyPr>
          <a:lstStyle/>
          <a:p>
            <a:pPr algn="just"/>
            <a:r>
              <a:rPr lang="tr-TR" sz="2000" dirty="0">
                <a:solidFill>
                  <a:srgbClr val="C00000"/>
                </a:solidFill>
              </a:rPr>
              <a:t>Parlama Patlama Tehlikesi Kaynakları: </a:t>
            </a:r>
          </a:p>
          <a:p>
            <a:pPr algn="just"/>
            <a:endParaRPr lang="tr-TR" sz="2000" dirty="0"/>
          </a:p>
          <a:p>
            <a:pPr algn="just"/>
            <a:r>
              <a:rPr lang="tr-TR" sz="2000" dirty="0">
                <a:solidFill>
                  <a:srgbClr val="00B050"/>
                </a:solidFill>
              </a:rPr>
              <a:t>Yanıcı, parlayıcı, patlayıcı maddeler;</a:t>
            </a:r>
            <a:endParaRPr lang="en-US" sz="2000" dirty="0">
              <a:solidFill>
                <a:srgbClr val="00B050"/>
              </a:solidFill>
            </a:endParaRPr>
          </a:p>
          <a:p>
            <a:pPr algn="just"/>
            <a:endParaRPr lang="tr-TR" sz="2000" dirty="0">
              <a:solidFill>
                <a:srgbClr val="00B050"/>
              </a:solidFill>
            </a:endParaRPr>
          </a:p>
          <a:p>
            <a:pPr algn="just"/>
            <a:r>
              <a:rPr lang="tr-TR" sz="2000" dirty="0"/>
              <a:t>İşletmede yanıcı gazlar, sıvılar veya tozlar </a:t>
            </a:r>
            <a:r>
              <a:rPr lang="tr-TR" sz="2000" dirty="0">
                <a:solidFill>
                  <a:srgbClr val="C00000"/>
                </a:solidFill>
              </a:rPr>
              <a:t>üretiliyorsa, depolanıyorsa veya işleniyorsa </a:t>
            </a:r>
            <a:r>
              <a:rPr lang="tr-TR" sz="2000" dirty="0"/>
              <a:t>ve bu arada gaz, buhar, toz gibi parlayıcı karışımlar oluşuyorsa ortamda parlama, patlama tehlikesi vardır.</a:t>
            </a:r>
          </a:p>
          <a:p>
            <a:pPr algn="just"/>
            <a:endParaRPr lang="tr-TR" sz="20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159</a:t>
            </a:fld>
            <a:endParaRPr kumimoji="0" lang="tr-TR"/>
          </a:p>
        </p:txBody>
      </p:sp>
    </p:spTree>
    <p:extLst>
      <p:ext uri="{BB962C8B-B14F-4D97-AF65-F5344CB8AC3E}">
        <p14:creationId xmlns:p14="http://schemas.microsoft.com/office/powerpoint/2010/main" val="630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285720" y="1352551"/>
            <a:ext cx="5929354" cy="3379439"/>
          </a:xfrm>
        </p:spPr>
        <p:txBody>
          <a:bodyPr>
            <a:noAutofit/>
          </a:bodyPr>
          <a:lstStyle/>
          <a:p>
            <a:pPr algn="just"/>
            <a:r>
              <a:rPr lang="tr-TR" sz="2200" dirty="0">
                <a:solidFill>
                  <a:srgbClr val="C00000"/>
                </a:solidFill>
              </a:rPr>
              <a:t>Yangın tahliye projesi: </a:t>
            </a:r>
            <a:r>
              <a:rPr lang="tr-TR" sz="2200" dirty="0">
                <a:solidFill>
                  <a:schemeClr val="accent4"/>
                </a:solidFill>
              </a:rPr>
              <a:t>Mimari proje üzerinde</a:t>
            </a:r>
            <a:r>
              <a:rPr lang="tr-TR" sz="2200" dirty="0"/>
              <a:t>, kaçış yollarının, </a:t>
            </a:r>
            <a:endParaRPr lang="en-US" sz="2200" dirty="0"/>
          </a:p>
          <a:p>
            <a:pPr algn="just"/>
            <a:r>
              <a:rPr lang="tr-TR" sz="2200" dirty="0"/>
              <a:t>yangın merdivenlerinin, </a:t>
            </a:r>
            <a:endParaRPr lang="en-US" sz="2200" dirty="0"/>
          </a:p>
          <a:p>
            <a:pPr algn="just"/>
            <a:r>
              <a:rPr lang="tr-TR" sz="2200" dirty="0"/>
              <a:t>acil durum asansörlerinin, </a:t>
            </a:r>
            <a:endParaRPr lang="en-US" sz="2200" dirty="0"/>
          </a:p>
          <a:p>
            <a:pPr algn="just"/>
            <a:r>
              <a:rPr lang="tr-TR" sz="2200" dirty="0"/>
              <a:t>yangın dolaplarının, </a:t>
            </a:r>
            <a:endParaRPr lang="en-US" sz="2200" dirty="0"/>
          </a:p>
          <a:p>
            <a:pPr algn="just"/>
            <a:r>
              <a:rPr lang="tr-TR" sz="2200" dirty="0"/>
              <a:t>itfaiye su verme ve alma ağızlarının ve </a:t>
            </a:r>
            <a:endParaRPr lang="en-US" sz="2200" dirty="0"/>
          </a:p>
          <a:p>
            <a:pPr algn="just"/>
            <a:r>
              <a:rPr lang="tr-TR" sz="2200" dirty="0"/>
              <a:t>yangın pompalarının yerlerinin </a:t>
            </a:r>
            <a:endParaRPr lang="en-US" sz="2200" dirty="0"/>
          </a:p>
          <a:p>
            <a:pPr algn="just">
              <a:buNone/>
            </a:pPr>
            <a:r>
              <a:rPr lang="en-US" sz="2200" dirty="0">
                <a:solidFill>
                  <a:schemeClr val="accent4"/>
                </a:solidFill>
              </a:rPr>
              <a:t>	</a:t>
            </a:r>
            <a:r>
              <a:rPr lang="tr-TR" sz="2200" dirty="0">
                <a:solidFill>
                  <a:schemeClr val="accent4"/>
                </a:solidFill>
              </a:rPr>
              <a:t>renkli olarak işaretlendiği projedir.</a:t>
            </a:r>
            <a:endParaRPr lang="tr-TR" sz="2200" dirty="0"/>
          </a:p>
        </p:txBody>
      </p:sp>
      <p:pic>
        <p:nvPicPr>
          <p:cNvPr id="295942" name="Picture 6" descr="http://t2.gstatic.com/images?q=tbn:ANd9GcQ5WhulP0UeiPdFTZNJQU6V87hF_mwsjEoY2WK58srWMbJZVE0O">
            <a:hlinkClick r:id="rId3"/>
          </p:cNvPr>
          <p:cNvPicPr>
            <a:picLocks noChangeAspect="1" noChangeArrowheads="1"/>
          </p:cNvPicPr>
          <p:nvPr/>
        </p:nvPicPr>
        <p:blipFill>
          <a:blip r:embed="rId4" cstate="print"/>
          <a:srcRect/>
          <a:stretch>
            <a:fillRect/>
          </a:stretch>
        </p:blipFill>
        <p:spPr bwMode="auto">
          <a:xfrm>
            <a:off x="6448425" y="771550"/>
            <a:ext cx="2695575" cy="1781176"/>
          </a:xfrm>
          <a:prstGeom prst="rect">
            <a:avLst/>
          </a:prstGeom>
          <a:noFill/>
        </p:spPr>
      </p:pic>
      <p:pic>
        <p:nvPicPr>
          <p:cNvPr id="295946" name="Picture 10" descr="http://www.chemtime.com/wp-content/uploads/yangin.jpg">
            <a:hlinkClick r:id="rId5"/>
          </p:cNvPr>
          <p:cNvPicPr>
            <a:picLocks noChangeAspect="1" noChangeArrowheads="1"/>
          </p:cNvPicPr>
          <p:nvPr/>
        </p:nvPicPr>
        <p:blipFill>
          <a:blip r:embed="rId6" cstate="print"/>
          <a:srcRect/>
          <a:stretch>
            <a:fillRect/>
          </a:stretch>
        </p:blipFill>
        <p:spPr bwMode="auto">
          <a:xfrm>
            <a:off x="6448425" y="2571750"/>
            <a:ext cx="2695575" cy="1733551"/>
          </a:xfrm>
          <a:prstGeom prst="rect">
            <a:avLst/>
          </a:prstGeom>
          <a:noFill/>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a:t>
            </a:fld>
            <a:endParaRPr kumimoji="0" lang="tr-TR"/>
          </a:p>
        </p:txBody>
      </p:sp>
    </p:spTree>
    <p:extLst>
      <p:ext uri="{BB962C8B-B14F-4D97-AF65-F5344CB8AC3E}">
        <p14:creationId xmlns:p14="http://schemas.microsoft.com/office/powerpoint/2010/main" val="17518579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C00000"/>
                </a:solidFill>
              </a:rPr>
              <a:t>Patlayıcı karışım; </a:t>
            </a:r>
            <a:r>
              <a:rPr lang="tr-TR" sz="2000" dirty="0"/>
              <a:t>Eğer yanıcı gaz, buhar ve tozlar bir kıvılcım sonucu tutuştuğunda </a:t>
            </a:r>
            <a:r>
              <a:rPr lang="tr-TR" sz="2000" dirty="0">
                <a:solidFill>
                  <a:srgbClr val="00B050"/>
                </a:solidFill>
              </a:rPr>
              <a:t>kendiliğinden alev oluşumu sağlayacak miktarda bulunuyorsa</a:t>
            </a:r>
            <a:r>
              <a:rPr lang="tr-TR" sz="2000" dirty="0">
                <a:solidFill>
                  <a:schemeClr val="accent4"/>
                </a:solidFill>
              </a:rPr>
              <a:t> </a:t>
            </a:r>
            <a:r>
              <a:rPr lang="tr-TR" sz="2000" dirty="0"/>
              <a:t>bu bir patlayıcı karışımdır. </a:t>
            </a:r>
          </a:p>
          <a:p>
            <a:pPr algn="just">
              <a:buNone/>
            </a:pPr>
            <a:endParaRPr lang="tr-TR" sz="2000" dirty="0"/>
          </a:p>
          <a:p>
            <a:pPr algn="just"/>
            <a:endParaRPr lang="tr-TR" sz="20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160</a:t>
            </a:fld>
            <a:endParaRPr kumimoji="0" lang="tr-TR"/>
          </a:p>
        </p:txBody>
      </p:sp>
    </p:spTree>
    <p:extLst>
      <p:ext uri="{BB962C8B-B14F-4D97-AF65-F5344CB8AC3E}">
        <p14:creationId xmlns:p14="http://schemas.microsoft.com/office/powerpoint/2010/main" val="19790164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11560" y="1275606"/>
            <a:ext cx="8282880" cy="3667471"/>
          </a:xfrm>
        </p:spPr>
        <p:txBody>
          <a:bodyPr>
            <a:noAutofit/>
          </a:bodyPr>
          <a:lstStyle/>
          <a:p>
            <a:r>
              <a:rPr lang="es-ES" sz="2200" dirty="0"/>
              <a:t>Parlama ve patlamayı önlemek için</a:t>
            </a:r>
            <a:r>
              <a:rPr lang="tr-TR" sz="2200" dirty="0"/>
              <a:t>; </a:t>
            </a:r>
          </a:p>
          <a:p>
            <a:pPr marL="342900" indent="-342900">
              <a:buSzPct val="100000"/>
              <a:buFont typeface="+mj-lt"/>
              <a:buAutoNum type="arabicParenR"/>
            </a:pPr>
            <a:r>
              <a:rPr lang="tr-TR" sz="2200" dirty="0"/>
              <a:t>Sızıntıyı önle:</a:t>
            </a:r>
            <a:br>
              <a:rPr lang="tr-TR" sz="2200" dirty="0"/>
            </a:br>
            <a:r>
              <a:rPr lang="tr-TR" sz="2200" dirty="0"/>
              <a:t>	Uygun tesisat kurulması ile,</a:t>
            </a:r>
          </a:p>
          <a:p>
            <a:pPr marL="0" indent="0">
              <a:buSzPct val="100000"/>
              <a:buNone/>
            </a:pPr>
            <a:r>
              <a:rPr lang="tr-TR" sz="2200" dirty="0"/>
              <a:t>	Devamlı kontrol ve basınç testi ile ,</a:t>
            </a:r>
          </a:p>
          <a:p>
            <a:pPr marL="0" indent="0">
              <a:buSzPct val="100000"/>
              <a:buNone/>
            </a:pPr>
            <a:r>
              <a:rPr lang="tr-TR" sz="2200" dirty="0"/>
              <a:t>	Boru donanımının kontrolü ile,</a:t>
            </a:r>
          </a:p>
          <a:p>
            <a:pPr marL="0" indent="0">
              <a:buSzPct val="100000"/>
              <a:buNone/>
            </a:pPr>
            <a:r>
              <a:rPr lang="tr-TR" sz="2200" dirty="0"/>
              <a:t>	Otomatik kesiciler (Basınç ayarlı </a:t>
            </a:r>
            <a:r>
              <a:rPr lang="tr-TR" sz="2200" dirty="0" err="1"/>
              <a:t>çekvalfler</a:t>
            </a:r>
            <a:r>
              <a:rPr lang="tr-TR" sz="2200" dirty="0"/>
              <a:t>) ile</a:t>
            </a:r>
          </a:p>
          <a:p>
            <a:pPr marL="0" indent="0">
              <a:buSzPct val="100000"/>
              <a:buNone/>
            </a:pPr>
            <a:r>
              <a:rPr lang="tr-TR" sz="2200" dirty="0"/>
              <a:t>	</a:t>
            </a:r>
            <a:r>
              <a:rPr lang="tr-TR" sz="2200" dirty="0" err="1"/>
              <a:t>Dedektörler</a:t>
            </a:r>
            <a:r>
              <a:rPr lang="tr-TR" sz="2200" dirty="0"/>
              <a:t> ile.</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161</a:t>
            </a:fld>
            <a:endParaRPr kumimoji="0" lang="tr-TR"/>
          </a:p>
        </p:txBody>
      </p:sp>
    </p:spTree>
    <p:extLst>
      <p:ext uri="{BB962C8B-B14F-4D97-AF65-F5344CB8AC3E}">
        <p14:creationId xmlns:p14="http://schemas.microsoft.com/office/powerpoint/2010/main" val="29931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500"/>
                                        <p:tgtEl>
                                          <p:spTgt spid="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heckerboard(across)">
                                      <p:cBhvr>
                                        <p:cTn id="21" dur="500"/>
                                        <p:tgtEl>
                                          <p:spTgt spid="3">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heckerboard(across)">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11560" y="1275606"/>
            <a:ext cx="8282880" cy="3667471"/>
          </a:xfrm>
        </p:spPr>
        <p:txBody>
          <a:bodyPr>
            <a:noAutofit/>
          </a:bodyPr>
          <a:lstStyle/>
          <a:p>
            <a:pPr marL="342900" indent="-342900">
              <a:buSzPct val="100000"/>
              <a:buFont typeface="+mj-lt"/>
              <a:buAutoNum type="arabicParenR" startAt="2"/>
            </a:pPr>
            <a:r>
              <a:rPr lang="tr-TR" sz="2200" dirty="0"/>
              <a:t>Hava ve/veya Oksijen ile uygun karışımı önle;</a:t>
            </a:r>
          </a:p>
          <a:p>
            <a:pPr marL="0" indent="0">
              <a:buSzPct val="100000"/>
              <a:buNone/>
            </a:pPr>
            <a:r>
              <a:rPr lang="tr-TR" sz="2200" dirty="0"/>
              <a:t>	Mümkünse açık havada çalış,</a:t>
            </a:r>
          </a:p>
          <a:p>
            <a:pPr marL="0" indent="0">
              <a:buSzPct val="100000"/>
              <a:buNone/>
            </a:pPr>
            <a:r>
              <a:rPr lang="tr-TR" sz="2200" dirty="0"/>
              <a:t>	Zemin seviyesi altında çukurlar olmasın,</a:t>
            </a:r>
          </a:p>
          <a:p>
            <a:pPr marL="0" indent="0">
              <a:buSzPct val="100000"/>
              <a:buNone/>
            </a:pPr>
            <a:r>
              <a:rPr lang="tr-TR" sz="2200" dirty="0"/>
              <a:t>	Uygun tabi ve suni </a:t>
            </a:r>
            <a:r>
              <a:rPr lang="tr-TR" sz="2200" dirty="0" err="1"/>
              <a:t>aspirasyon</a:t>
            </a:r>
            <a:r>
              <a:rPr lang="tr-TR" sz="2200" dirty="0"/>
              <a:t> kullan, </a:t>
            </a:r>
          </a:p>
          <a:p>
            <a:pPr marL="0" indent="0">
              <a:buSzPct val="100000"/>
              <a:buNone/>
            </a:pPr>
            <a:r>
              <a:rPr lang="tr-TR" sz="2200" dirty="0"/>
              <a:t>	Gerekirse detektör kontrollü otomatik </a:t>
            </a:r>
            <a:r>
              <a:rPr lang="tr-TR" sz="2200" dirty="0" err="1"/>
              <a:t>aspirasyon</a:t>
            </a:r>
            <a:r>
              <a:rPr lang="tr-TR" sz="2200" dirty="0"/>
              <a:t> kur.</a:t>
            </a:r>
          </a:p>
          <a:p>
            <a:pPr marL="0" indent="0">
              <a:buSzPct val="100000"/>
              <a:buNone/>
            </a:pPr>
            <a:endParaRPr lang="tr-TR" sz="22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162</a:t>
            </a:fld>
            <a:endParaRPr kumimoji="0" lang="tr-TR"/>
          </a:p>
        </p:txBody>
      </p:sp>
    </p:spTree>
    <p:extLst>
      <p:ext uri="{BB962C8B-B14F-4D97-AF65-F5344CB8AC3E}">
        <p14:creationId xmlns:p14="http://schemas.microsoft.com/office/powerpoint/2010/main" val="299317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11560" y="1347614"/>
            <a:ext cx="8282880" cy="3667471"/>
          </a:xfrm>
        </p:spPr>
        <p:txBody>
          <a:bodyPr>
            <a:noAutofit/>
          </a:bodyPr>
          <a:lstStyle/>
          <a:p>
            <a:pPr marL="342900" indent="-342900">
              <a:buSzPct val="100000"/>
              <a:buFont typeface="+mj-lt"/>
              <a:buAutoNum type="arabicParenR" startAt="3"/>
            </a:pPr>
            <a:r>
              <a:rPr lang="tr-TR" sz="2200" dirty="0"/>
              <a:t>Açık alevi önle:</a:t>
            </a:r>
          </a:p>
          <a:p>
            <a:pPr marL="0" indent="0">
              <a:buSzPct val="100000"/>
              <a:buNone/>
            </a:pPr>
            <a:r>
              <a:rPr lang="tr-TR" sz="2200" dirty="0"/>
              <a:t>	(Sigara, çakmak girişi) yasakla,</a:t>
            </a:r>
          </a:p>
          <a:p>
            <a:pPr marL="0" indent="0">
              <a:buSzPct val="100000"/>
              <a:buNone/>
            </a:pPr>
            <a:r>
              <a:rPr lang="tr-TR" sz="2200" dirty="0"/>
              <a:t>	Isınma sistemini açık alevle yapma,</a:t>
            </a:r>
          </a:p>
          <a:p>
            <a:pPr marL="0" indent="0">
              <a:buSzPct val="100000"/>
              <a:buNone/>
            </a:pPr>
            <a:r>
              <a:rPr lang="tr-TR" sz="2200" dirty="0"/>
              <a:t>	Isıl çalışmalar izne bağlı olsun,</a:t>
            </a:r>
          </a:p>
          <a:p>
            <a:pPr marL="0" indent="0">
              <a:buSzPct val="100000"/>
              <a:buNone/>
            </a:pPr>
            <a:r>
              <a:rPr lang="tr-TR" sz="2200" dirty="0"/>
              <a:t>	Kıvılcım çıkaran malzeme kullanma,</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163</a:t>
            </a:fld>
            <a:endParaRPr kumimoji="0" lang="tr-TR"/>
          </a:p>
        </p:txBody>
      </p:sp>
    </p:spTree>
    <p:extLst>
      <p:ext uri="{BB962C8B-B14F-4D97-AF65-F5344CB8AC3E}">
        <p14:creationId xmlns:p14="http://schemas.microsoft.com/office/powerpoint/2010/main" val="21197854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11560" y="1275606"/>
            <a:ext cx="8282880" cy="3667471"/>
          </a:xfrm>
        </p:spPr>
        <p:txBody>
          <a:bodyPr>
            <a:noAutofit/>
          </a:bodyPr>
          <a:lstStyle/>
          <a:p>
            <a:pPr marL="342900" indent="-342900">
              <a:buSzPct val="100000"/>
              <a:buFont typeface="+mj-lt"/>
              <a:buAutoNum type="arabicParenR" startAt="4"/>
            </a:pPr>
            <a:r>
              <a:rPr lang="tr-TR" sz="2200" dirty="0"/>
              <a:t>Elektrik:</a:t>
            </a:r>
          </a:p>
          <a:p>
            <a:pPr marL="0" indent="0">
              <a:buSzPct val="100000"/>
              <a:buNone/>
            </a:pPr>
            <a:r>
              <a:rPr lang="tr-TR" sz="2200" dirty="0"/>
              <a:t>	Uygun tesisat,</a:t>
            </a:r>
          </a:p>
          <a:p>
            <a:pPr marL="0" indent="0">
              <a:buSzPct val="100000"/>
              <a:buNone/>
            </a:pPr>
            <a:r>
              <a:rPr lang="tr-TR" sz="2200" dirty="0"/>
              <a:t>	</a:t>
            </a:r>
            <a:r>
              <a:rPr lang="tr-TR" sz="2200" dirty="0" err="1"/>
              <a:t>Expruf</a:t>
            </a:r>
            <a:r>
              <a:rPr lang="tr-TR" sz="2200" dirty="0"/>
              <a:t> armatür - </a:t>
            </a:r>
            <a:r>
              <a:rPr lang="tr-TR" sz="2200" dirty="0" err="1"/>
              <a:t>ex</a:t>
            </a:r>
            <a:r>
              <a:rPr lang="tr-TR" sz="2200" dirty="0"/>
              <a:t>-</a:t>
            </a:r>
            <a:r>
              <a:rPr lang="tr-TR" sz="2200" dirty="0" err="1"/>
              <a:t>proof</a:t>
            </a:r>
            <a:r>
              <a:rPr lang="tr-TR" sz="2200" dirty="0"/>
              <a:t> (</a:t>
            </a:r>
            <a:r>
              <a:rPr lang="tr-TR" sz="2200" dirty="0" err="1"/>
              <a:t>alevsızdırmaz</a:t>
            </a:r>
            <a:r>
              <a:rPr lang="tr-TR" sz="2200" dirty="0"/>
              <a:t>) elektrik malzemeleri </a:t>
            </a:r>
          </a:p>
          <a:p>
            <a:pPr marL="0" indent="0">
              <a:buSzPct val="100000"/>
              <a:buNone/>
            </a:pPr>
            <a:r>
              <a:rPr lang="tr-TR" sz="2200" dirty="0"/>
              <a:t>	Topraklama,</a:t>
            </a:r>
          </a:p>
          <a:p>
            <a:pPr marL="0" indent="0">
              <a:buSzPct val="100000"/>
              <a:buNone/>
            </a:pPr>
            <a:r>
              <a:rPr lang="tr-TR" sz="2200" dirty="0"/>
              <a:t>	Statik Elektrik;</a:t>
            </a:r>
          </a:p>
          <a:p>
            <a:pPr marL="0" indent="0">
              <a:buSzPct val="100000"/>
              <a:buNone/>
            </a:pPr>
            <a:r>
              <a:rPr lang="tr-TR" sz="2200" dirty="0"/>
              <a:t>		Tüm metal kısımları toprakla,</a:t>
            </a:r>
          </a:p>
          <a:p>
            <a:pPr marL="0" indent="0">
              <a:buSzPct val="100000"/>
              <a:buNone/>
            </a:pPr>
            <a:r>
              <a:rPr lang="tr-TR" sz="2200" dirty="0"/>
              <a:t>		Mümkünse zemin </a:t>
            </a:r>
            <a:r>
              <a:rPr lang="tr-TR" sz="2200" dirty="0" err="1"/>
              <a:t>antistatik</a:t>
            </a:r>
            <a:r>
              <a:rPr lang="tr-TR" sz="2200" dirty="0"/>
              <a:t> olsun,</a:t>
            </a:r>
          </a:p>
          <a:p>
            <a:pPr marL="0" indent="0">
              <a:buSzPct val="100000"/>
              <a:buNone/>
            </a:pPr>
            <a:r>
              <a:rPr lang="tr-TR" sz="2200" dirty="0"/>
              <a:t>		Tesise girişte </a:t>
            </a:r>
            <a:r>
              <a:rPr lang="tr-TR" sz="2200" dirty="0" err="1"/>
              <a:t>nötralizatör</a:t>
            </a:r>
            <a:r>
              <a:rPr lang="tr-TR" sz="2200" dirty="0"/>
              <a:t> koy.</a:t>
            </a:r>
          </a:p>
          <a:p>
            <a:pPr marL="0" indent="0">
              <a:buSzPct val="100000"/>
              <a:buNone/>
            </a:pPr>
            <a:endParaRPr lang="tr-TR" sz="22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164</a:t>
            </a:fld>
            <a:endParaRPr kumimoji="0" lang="tr-TR"/>
          </a:p>
        </p:txBody>
      </p:sp>
    </p:spTree>
    <p:extLst>
      <p:ext uri="{BB962C8B-B14F-4D97-AF65-F5344CB8AC3E}">
        <p14:creationId xmlns:p14="http://schemas.microsoft.com/office/powerpoint/2010/main" val="2119785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Parlama ve Patlama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0" indent="0">
              <a:buSzPct val="100000"/>
              <a:buNone/>
            </a:pPr>
            <a:endParaRPr lang="tr-TR" sz="2800" dirty="0"/>
          </a:p>
          <a:p>
            <a:pPr marL="342900" indent="-342900">
              <a:buSzPct val="100000"/>
              <a:buFont typeface="+mj-lt"/>
              <a:buAutoNum type="arabicParenR" startAt="5"/>
            </a:pPr>
            <a:r>
              <a:rPr lang="tr-TR" sz="2800" dirty="0"/>
              <a:t>Personelin eğitimi: ŞART.....</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165</a:t>
            </a:fld>
            <a:endParaRPr kumimoji="0" lang="tr-TR"/>
          </a:p>
        </p:txBody>
      </p:sp>
    </p:spTree>
    <p:extLst>
      <p:ext uri="{BB962C8B-B14F-4D97-AF65-F5344CB8AC3E}">
        <p14:creationId xmlns:p14="http://schemas.microsoft.com/office/powerpoint/2010/main" val="41989413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Yanıklar</a:t>
            </a:r>
          </a:p>
        </p:txBody>
      </p:sp>
      <p:sp>
        <p:nvSpPr>
          <p:cNvPr id="3" name="Rectangle 2"/>
          <p:cNvSpPr>
            <a:spLocks noGrp="1"/>
          </p:cNvSpPr>
          <p:nvPr>
            <p:ph sz="quarter" idx="13"/>
          </p:nvPr>
        </p:nvSpPr>
        <p:spPr>
          <a:xfrm>
            <a:off x="609600" y="1352551"/>
            <a:ext cx="8282880" cy="3667471"/>
          </a:xfrm>
        </p:spPr>
        <p:txBody>
          <a:bodyPr>
            <a:noAutofit/>
          </a:bodyPr>
          <a:lstStyle/>
          <a:p>
            <a:r>
              <a:rPr lang="tr-TR" sz="1800" dirty="0"/>
              <a:t>Yangın yerinde oluşan </a:t>
            </a:r>
            <a:r>
              <a:rPr lang="tr-TR" sz="1800" dirty="0">
                <a:solidFill>
                  <a:schemeClr val="accent4"/>
                </a:solidFill>
              </a:rPr>
              <a:t>kızgın hava kısa süre de olsa solunduğunda</a:t>
            </a:r>
            <a:r>
              <a:rPr lang="tr-TR" sz="1800" dirty="0"/>
              <a:t>, solunum alanlarında yanmaya neden olmaktadır. </a:t>
            </a:r>
          </a:p>
          <a:p>
            <a:r>
              <a:rPr lang="tr-TR" sz="1800" dirty="0"/>
              <a:t>İç yanık denilen bu hadise </a:t>
            </a:r>
            <a:r>
              <a:rPr lang="tr-TR" sz="1800" dirty="0">
                <a:solidFill>
                  <a:srgbClr val="C00000"/>
                </a:solidFill>
              </a:rPr>
              <a:t>burun kıllarının yanmış olması </a:t>
            </a:r>
            <a:r>
              <a:rPr lang="tr-TR" sz="1800" dirty="0"/>
              <a:t>ile teşhis edilmekte ve bu yanık karşısında tıbben yapabilecek bir şey kalmamaktadır.</a:t>
            </a:r>
          </a:p>
          <a:p>
            <a:r>
              <a:rPr lang="tr-TR" sz="1800" dirty="0">
                <a:solidFill>
                  <a:srgbClr val="C00000"/>
                </a:solidFill>
              </a:rPr>
              <a:t>1. Derece yanık; </a:t>
            </a:r>
            <a:r>
              <a:rPr lang="tr-TR" sz="1800" dirty="0"/>
              <a:t>Derinin güneş yanığı gibi yanması, deride kızarıklık biçiminde görülen yanıktır. </a:t>
            </a:r>
            <a:r>
              <a:rPr lang="tr-TR" sz="1800" dirty="0">
                <a:solidFill>
                  <a:schemeClr val="accent4"/>
                </a:solidFill>
              </a:rPr>
              <a:t>Önemli kabul edilmez</a:t>
            </a:r>
            <a:r>
              <a:rPr lang="tr-TR" sz="1800" dirty="0"/>
              <a:t>. </a:t>
            </a:r>
          </a:p>
          <a:p>
            <a:r>
              <a:rPr lang="tr-TR" sz="1800" dirty="0">
                <a:solidFill>
                  <a:srgbClr val="C00000"/>
                </a:solidFill>
              </a:rPr>
              <a:t>2. Derece yanık; </a:t>
            </a:r>
            <a:r>
              <a:rPr lang="tr-TR" sz="1800" dirty="0"/>
              <a:t>Su toplanarak derinin </a:t>
            </a:r>
            <a:r>
              <a:rPr lang="tr-TR" sz="1800" dirty="0" err="1"/>
              <a:t>kabarcıklaşması</a:t>
            </a:r>
            <a:r>
              <a:rPr lang="tr-TR" sz="1800" dirty="0"/>
              <a:t> biçiminde meydana gelen yanıktır. </a:t>
            </a:r>
            <a:r>
              <a:rPr lang="tr-TR" sz="1800" dirty="0">
                <a:solidFill>
                  <a:schemeClr val="accent4"/>
                </a:solidFill>
              </a:rPr>
              <a:t>Acı verir</a:t>
            </a:r>
            <a:r>
              <a:rPr lang="tr-TR" sz="1800" dirty="0"/>
              <a:t>. </a:t>
            </a:r>
          </a:p>
          <a:p>
            <a:r>
              <a:rPr lang="tr-TR" sz="1800" dirty="0">
                <a:solidFill>
                  <a:srgbClr val="C00000"/>
                </a:solidFill>
              </a:rPr>
              <a:t>3. Derece yanık; </a:t>
            </a:r>
            <a:r>
              <a:rPr lang="tr-TR" sz="1800" dirty="0"/>
              <a:t>Su toplayan kabarcıkların patlaması ve çukurlukların kemiğe doğru genişleyen boşluklar oluşturması ve daha ileri safhada ise </a:t>
            </a:r>
            <a:r>
              <a:rPr lang="tr-TR" sz="1800" dirty="0">
                <a:solidFill>
                  <a:schemeClr val="accent4"/>
                </a:solidFill>
              </a:rPr>
              <a:t>Derinin kömürleşecek derecede kavrulması </a:t>
            </a:r>
            <a:r>
              <a:rPr lang="tr-TR" sz="1800" dirty="0"/>
              <a:t>biçiminde meydana gelen yanıktır.</a:t>
            </a:r>
          </a:p>
        </p:txBody>
      </p:sp>
    </p:spTree>
    <p:extLst>
      <p:ext uri="{BB962C8B-B14F-4D97-AF65-F5344CB8AC3E}">
        <p14:creationId xmlns:p14="http://schemas.microsoft.com/office/powerpoint/2010/main" val="17876825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C00000"/>
                </a:solidFill>
              </a:rPr>
              <a:t>Yangınla mücadelede 4 altın öğüt</a:t>
            </a:r>
          </a:p>
        </p:txBody>
      </p:sp>
      <p:sp>
        <p:nvSpPr>
          <p:cNvPr id="3" name="Rectangle 2"/>
          <p:cNvSpPr>
            <a:spLocks noGrp="1"/>
          </p:cNvSpPr>
          <p:nvPr>
            <p:ph sz="quarter" idx="13"/>
          </p:nvPr>
        </p:nvSpPr>
        <p:spPr>
          <a:xfrm>
            <a:off x="609600" y="1352551"/>
            <a:ext cx="8282880" cy="3667471"/>
          </a:xfrm>
        </p:spPr>
        <p:txBody>
          <a:bodyPr>
            <a:noAutofit/>
          </a:bodyPr>
          <a:lstStyle/>
          <a:p>
            <a:pPr marL="342900" indent="-342900">
              <a:buSzPct val="100000"/>
              <a:buFont typeface="+mj-lt"/>
              <a:buAutoNum type="arabicParenR"/>
            </a:pPr>
            <a:r>
              <a:rPr lang="tr-TR" sz="1800" dirty="0"/>
              <a:t>Yangın, doğal afetler dışında, genelde </a:t>
            </a:r>
            <a:r>
              <a:rPr lang="tr-TR" sz="1800" b="1" dirty="0">
                <a:solidFill>
                  <a:srgbClr val="FF0000"/>
                </a:solidFill>
              </a:rPr>
              <a:t>insan hatasından </a:t>
            </a:r>
            <a:r>
              <a:rPr lang="tr-TR" sz="1800" dirty="0"/>
              <a:t>dolayı meydana gelir.</a:t>
            </a:r>
          </a:p>
          <a:p>
            <a:pPr marL="342900" indent="-342900">
              <a:buSzPct val="100000"/>
              <a:buFont typeface="+mj-lt"/>
              <a:buAutoNum type="arabicParenR"/>
            </a:pPr>
            <a:r>
              <a:rPr lang="tr-TR" sz="1800" dirty="0"/>
              <a:t>Yangını </a:t>
            </a:r>
            <a:r>
              <a:rPr lang="tr-TR" sz="1800" b="1" dirty="0">
                <a:solidFill>
                  <a:srgbClr val="FF0000"/>
                </a:solidFill>
              </a:rPr>
              <a:t>önlemek, söndürmekten </a:t>
            </a:r>
            <a:r>
              <a:rPr lang="tr-TR" sz="1800" dirty="0"/>
              <a:t>daha kolaydır ve risk taşımaz.</a:t>
            </a:r>
          </a:p>
          <a:p>
            <a:pPr marL="342900" indent="-342900">
              <a:buSzPct val="100000"/>
              <a:buFont typeface="+mj-lt"/>
              <a:buAutoNum type="arabicParenR"/>
            </a:pPr>
            <a:r>
              <a:rPr lang="tr-TR" sz="1800" dirty="0"/>
              <a:t>Yangını önlemek, bir veya birkaç kişinin görev ve sorumluluğu değil, tüm insanların görevidir. </a:t>
            </a:r>
            <a:r>
              <a:rPr lang="tr-TR" sz="1800" b="1" dirty="0">
                <a:solidFill>
                  <a:srgbClr val="FF0000"/>
                </a:solidFill>
              </a:rPr>
              <a:t>yangını söndürmek ise bu konuda eğitilmiş insanların görevidir.</a:t>
            </a:r>
          </a:p>
          <a:p>
            <a:pPr marL="342900" indent="-342900">
              <a:buSzPct val="100000"/>
              <a:buFont typeface="+mj-lt"/>
              <a:buAutoNum type="arabicParenR"/>
            </a:pPr>
            <a:r>
              <a:rPr lang="tr-TR" sz="1800" dirty="0"/>
              <a:t>Yangın can ve mal düşmanıdır. ancak, yangın anında insana en büyük düşman, </a:t>
            </a:r>
            <a:r>
              <a:rPr lang="tr-TR" sz="1800" b="1" dirty="0">
                <a:solidFill>
                  <a:srgbClr val="FF0000"/>
                </a:solidFill>
              </a:rPr>
              <a:t>panik </a:t>
            </a:r>
            <a:r>
              <a:rPr lang="tr-TR" sz="1800" dirty="0"/>
              <a:t>ve mantıksız harekettir.</a:t>
            </a:r>
          </a:p>
        </p:txBody>
      </p:sp>
    </p:spTree>
    <p:extLst>
      <p:ext uri="{BB962C8B-B14F-4D97-AF65-F5344CB8AC3E}">
        <p14:creationId xmlns:p14="http://schemas.microsoft.com/office/powerpoint/2010/main" val="24775525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C00000"/>
                </a:solidFill>
              </a:rPr>
              <a:t>Yangınla Mücadelede Dikkat Edilecek Hususlar</a:t>
            </a:r>
          </a:p>
        </p:txBody>
      </p:sp>
      <p:sp>
        <p:nvSpPr>
          <p:cNvPr id="6" name="Rectangle 2"/>
          <p:cNvSpPr>
            <a:spLocks noGrp="1"/>
          </p:cNvSpPr>
          <p:nvPr>
            <p:ph sz="quarter" idx="13"/>
          </p:nvPr>
        </p:nvSpPr>
        <p:spPr>
          <a:xfrm>
            <a:off x="107504" y="1275606"/>
            <a:ext cx="9036496" cy="3528392"/>
          </a:xfrm>
        </p:spPr>
        <p:txBody>
          <a:bodyPr>
            <a:noAutofit/>
          </a:bodyPr>
          <a:lstStyle/>
          <a:p>
            <a:r>
              <a:rPr lang="tr-TR" sz="2400" dirty="0">
                <a:solidFill>
                  <a:srgbClr val="FF0000"/>
                </a:solidFill>
                <a:effectLst>
                  <a:outerShdw blurRad="38100" dist="38100" dir="2700000" algn="tl">
                    <a:srgbClr val="000000">
                      <a:alpha val="43137"/>
                    </a:srgbClr>
                  </a:outerShdw>
                </a:effectLst>
              </a:rPr>
              <a:t>Karmakarışık bir çalışma </a:t>
            </a:r>
            <a:r>
              <a:rPr lang="tr-TR" sz="2400" dirty="0"/>
              <a:t>yangını büyütür. </a:t>
            </a:r>
            <a:r>
              <a:rPr lang="tr-TR" sz="2400" dirty="0">
                <a:solidFill>
                  <a:srgbClr val="92D050"/>
                </a:solidFill>
                <a:effectLst>
                  <a:outerShdw blurRad="38100" dist="38100" dir="2700000" algn="tl">
                    <a:srgbClr val="000000">
                      <a:alpha val="43137"/>
                    </a:srgbClr>
                  </a:outerShdw>
                </a:effectLst>
              </a:rPr>
              <a:t>Şuurlu ve sistemli bir çalışma</a:t>
            </a:r>
            <a:r>
              <a:rPr lang="tr-TR" sz="2400" dirty="0">
                <a:solidFill>
                  <a:srgbClr val="92D050"/>
                </a:solidFill>
              </a:rPr>
              <a:t> </a:t>
            </a:r>
            <a:r>
              <a:rPr lang="tr-TR" sz="2400" dirty="0"/>
              <a:t>yangının zamanında söndürülmesini sağlar.</a:t>
            </a:r>
          </a:p>
          <a:p>
            <a:r>
              <a:rPr lang="tr-TR" sz="2400" dirty="0"/>
              <a:t>Yangına müdahale ederken, yangının </a:t>
            </a:r>
            <a:r>
              <a:rPr lang="tr-TR" sz="2400" dirty="0">
                <a:solidFill>
                  <a:srgbClr val="92D050"/>
                </a:solidFill>
                <a:effectLst>
                  <a:outerShdw blurRad="38100" dist="38100" dir="2700000" algn="tl">
                    <a:srgbClr val="000000">
                      <a:alpha val="43137"/>
                    </a:srgbClr>
                  </a:outerShdw>
                </a:effectLst>
              </a:rPr>
              <a:t>itfaiye teşkilatına ihbar edilmesi </a:t>
            </a:r>
            <a:r>
              <a:rPr lang="tr-TR" sz="2400" dirty="0"/>
              <a:t>çok önemlidir.</a:t>
            </a:r>
          </a:p>
          <a:p>
            <a:r>
              <a:rPr lang="tr-TR" sz="2400" dirty="0"/>
              <a:t>Söndürme maddesi, yanan cisim </a:t>
            </a:r>
            <a:r>
              <a:rPr lang="tr-TR" sz="2400" b="1" u="sng" dirty="0"/>
              <a:t>sıvı değilse </a:t>
            </a:r>
            <a:r>
              <a:rPr lang="tr-TR" sz="2400" dirty="0"/>
              <a:t>her zaman doğrudan doğruya </a:t>
            </a:r>
            <a:r>
              <a:rPr lang="tr-TR" sz="2400" dirty="0">
                <a:solidFill>
                  <a:srgbClr val="92D050"/>
                </a:solidFill>
                <a:effectLst>
                  <a:outerShdw blurRad="38100" dist="38100" dir="2700000" algn="tl">
                    <a:srgbClr val="000000">
                      <a:alpha val="43137"/>
                    </a:srgbClr>
                  </a:outerShdw>
                </a:effectLst>
              </a:rPr>
              <a:t>yanan maddenin üstüne </a:t>
            </a:r>
            <a:r>
              <a:rPr lang="tr-TR" sz="2400" dirty="0"/>
              <a:t>püskürtülür. </a:t>
            </a:r>
            <a:r>
              <a:rPr lang="tr-TR" sz="2400" dirty="0">
                <a:solidFill>
                  <a:srgbClr val="FF0000"/>
                </a:solidFill>
                <a:effectLst>
                  <a:outerShdw blurRad="38100" dist="38100" dir="2700000" algn="tl">
                    <a:srgbClr val="000000">
                      <a:alpha val="43137"/>
                    </a:srgbClr>
                  </a:outerShdw>
                </a:effectLst>
              </a:rPr>
              <a:t>Dumana veya aleve püskürtülmez. </a:t>
            </a:r>
            <a:br>
              <a:rPr lang="tr-TR" sz="2400" dirty="0">
                <a:solidFill>
                  <a:srgbClr val="FF0000"/>
                </a:solidFill>
                <a:effectLst>
                  <a:outerShdw blurRad="38100" dist="38100" dir="2700000" algn="tl">
                    <a:srgbClr val="000000">
                      <a:alpha val="43137"/>
                    </a:srgbClr>
                  </a:outerShdw>
                </a:effectLst>
              </a:rPr>
            </a:br>
            <a:r>
              <a:rPr lang="tr-TR" sz="2400" dirty="0"/>
              <a:t>Yanan </a:t>
            </a:r>
            <a:r>
              <a:rPr lang="tr-TR" sz="2400" b="1" u="sng" dirty="0"/>
              <a:t>parlayıcı bir sıvı ise </a:t>
            </a:r>
            <a:r>
              <a:rPr lang="tr-TR" sz="2400" dirty="0"/>
              <a:t>ateşin sıçramasına mani olmak için yanmakta olan </a:t>
            </a:r>
            <a:r>
              <a:rPr lang="tr-TR" sz="2400" dirty="0">
                <a:solidFill>
                  <a:srgbClr val="92D050"/>
                </a:solidFill>
                <a:effectLst>
                  <a:outerShdw blurRad="38100" dist="38100" dir="2700000" algn="tl">
                    <a:srgbClr val="000000">
                      <a:alpha val="43137"/>
                    </a:srgbClr>
                  </a:outerShdw>
                </a:effectLst>
              </a:rPr>
              <a:t>yüzeyin hemen üstüne</a:t>
            </a:r>
            <a:r>
              <a:rPr lang="tr-TR" sz="2400" dirty="0"/>
              <a:t> püskürtülür.</a:t>
            </a:r>
          </a:p>
          <a:p>
            <a:pPr>
              <a:buNone/>
            </a:pPr>
            <a:br>
              <a:rPr lang="tr-TR" sz="1800" dirty="0"/>
            </a:br>
            <a:endParaRPr lang="tr-TR" sz="1800" dirty="0"/>
          </a:p>
          <a:p>
            <a:pPr marL="0" indent="0">
              <a:buNone/>
            </a:pPr>
            <a:endParaRPr lang="tr-TR" sz="1800" dirty="0"/>
          </a:p>
          <a:p>
            <a:pPr marL="0" indent="0">
              <a:buSzPct val="100000"/>
              <a:buNone/>
            </a:pPr>
            <a:endParaRPr lang="tr-TR" sz="1800" dirty="0"/>
          </a:p>
        </p:txBody>
      </p:sp>
    </p:spTree>
    <p:extLst>
      <p:ext uri="{BB962C8B-B14F-4D97-AF65-F5344CB8AC3E}">
        <p14:creationId xmlns:p14="http://schemas.microsoft.com/office/powerpoint/2010/main" val="15699803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400" dirty="0">
                <a:solidFill>
                  <a:srgbClr val="C00000"/>
                </a:solidFill>
              </a:rPr>
              <a:t>Yangınla Mücadelede Dikkat Edilecek Hususlar</a:t>
            </a:r>
            <a:endParaRPr lang="en-US" sz="2400" dirty="0"/>
          </a:p>
        </p:txBody>
      </p:sp>
      <p:sp>
        <p:nvSpPr>
          <p:cNvPr id="5" name="Rectangle 4"/>
          <p:cNvSpPr/>
          <p:nvPr/>
        </p:nvSpPr>
        <p:spPr>
          <a:xfrm>
            <a:off x="971600" y="1417588"/>
            <a:ext cx="7272808" cy="3785652"/>
          </a:xfrm>
          <a:prstGeom prst="rect">
            <a:avLst/>
          </a:prstGeom>
        </p:spPr>
        <p:txBody>
          <a:bodyPr wrap="square">
            <a:spAutoFit/>
          </a:bodyPr>
          <a:lstStyle/>
          <a:p>
            <a:r>
              <a:rPr lang="tr-TR" sz="2400" dirty="0"/>
              <a:t>Ateş, </a:t>
            </a:r>
            <a:r>
              <a:rPr lang="tr-TR" sz="2400" b="1" u="sng" dirty="0"/>
              <a:t>döşemeye veya yere sıçramışsa </a:t>
            </a:r>
            <a:r>
              <a:rPr lang="tr-TR" sz="2400" dirty="0"/>
              <a:t>tercihen </a:t>
            </a:r>
            <a:r>
              <a:rPr lang="tr-TR" sz="2400" dirty="0">
                <a:solidFill>
                  <a:srgbClr val="92D050"/>
                </a:solidFill>
                <a:effectLst>
                  <a:outerShdw blurRad="38100" dist="38100" dir="2700000" algn="tl">
                    <a:srgbClr val="000000">
                      <a:alpha val="43137"/>
                    </a:srgbClr>
                  </a:outerShdw>
                </a:effectLst>
              </a:rPr>
              <a:t>en yakın yerden başlanarak </a:t>
            </a:r>
            <a:r>
              <a:rPr lang="tr-TR" sz="2400" dirty="0"/>
              <a:t>söndürülür. </a:t>
            </a:r>
            <a:endParaRPr lang="en-US" sz="2400" dirty="0"/>
          </a:p>
          <a:p>
            <a:endParaRPr lang="en-US" sz="2400" dirty="0"/>
          </a:p>
          <a:p>
            <a:r>
              <a:rPr lang="tr-TR" sz="2400" dirty="0"/>
              <a:t>Alev bir </a:t>
            </a:r>
            <a:r>
              <a:rPr lang="tr-TR" sz="2400" b="1" u="sng" dirty="0"/>
              <a:t>duvarı kaplamaya başlamışsa </a:t>
            </a:r>
            <a:r>
              <a:rPr lang="tr-TR" sz="2400" dirty="0">
                <a:solidFill>
                  <a:srgbClr val="92D050"/>
                </a:solidFill>
                <a:effectLst>
                  <a:outerShdw blurRad="38100" dist="38100" dir="2700000" algn="tl">
                    <a:srgbClr val="000000">
                      <a:alpha val="43137"/>
                    </a:srgbClr>
                  </a:outerShdw>
                </a:effectLst>
              </a:rPr>
              <a:t>önce dip taraf</a:t>
            </a:r>
            <a:r>
              <a:rPr lang="tr-TR" sz="2400" dirty="0"/>
              <a:t>, sonra yukarı taraf söndürülür.</a:t>
            </a:r>
            <a:endParaRPr lang="en-US" sz="2400" dirty="0"/>
          </a:p>
          <a:p>
            <a:endParaRPr lang="tr-TR" sz="2400" dirty="0"/>
          </a:p>
          <a:p>
            <a:r>
              <a:rPr lang="tr-TR" sz="2400" dirty="0"/>
              <a:t>Yangın </a:t>
            </a:r>
            <a:r>
              <a:rPr lang="tr-TR" sz="2400" b="1" u="sng" dirty="0"/>
              <a:t>elektrik kontağından çıkmışsa</a:t>
            </a:r>
            <a:r>
              <a:rPr lang="tr-TR" sz="2400" dirty="0"/>
              <a:t>, </a:t>
            </a:r>
            <a:r>
              <a:rPr lang="tr-TR" sz="2400" dirty="0">
                <a:solidFill>
                  <a:srgbClr val="92D050"/>
                </a:solidFill>
                <a:effectLst>
                  <a:outerShdw blurRad="38100" dist="38100" dir="2700000" algn="tl">
                    <a:srgbClr val="000000">
                      <a:alpha val="43137"/>
                    </a:srgbClr>
                  </a:outerShdw>
                </a:effectLst>
              </a:rPr>
              <a:t>elektrik kesilmeden su sıkılmaz</a:t>
            </a:r>
            <a:r>
              <a:rPr lang="tr-TR" sz="2400" dirty="0"/>
              <a:t>.</a:t>
            </a:r>
            <a:endParaRPr lang="en-US" sz="2400" dirty="0"/>
          </a:p>
          <a:p>
            <a:endParaRPr lang="tr-TR" sz="2400" dirty="0"/>
          </a:p>
          <a:p>
            <a:r>
              <a:rPr lang="tr-TR" sz="2400" dirty="0"/>
              <a:t>YANGIN SÖNDÜRMELERDE </a:t>
            </a:r>
            <a:r>
              <a:rPr lang="tr-TR" sz="2400" dirty="0">
                <a:solidFill>
                  <a:srgbClr val="92D050"/>
                </a:solidFill>
                <a:effectLst>
                  <a:outerShdw blurRad="38100" dist="38100" dir="2700000" algn="tl">
                    <a:srgbClr val="000000">
                      <a:alpha val="43137"/>
                    </a:srgbClr>
                  </a:outerShdw>
                </a:effectLst>
              </a:rPr>
              <a:t>RÜZGAR ARKAYA ALINIR</a:t>
            </a:r>
            <a:r>
              <a:rPr lang="tr-TR" sz="2400" dirty="0"/>
              <a:t>.</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Dikdörtgen"/>
          <p:cNvSpPr/>
          <p:nvPr/>
        </p:nvSpPr>
        <p:spPr>
          <a:xfrm>
            <a:off x="285720" y="1856894"/>
            <a:ext cx="8643998" cy="1938992"/>
          </a:xfrm>
          <a:prstGeom prst="rect">
            <a:avLst/>
          </a:prstGeom>
        </p:spPr>
        <p:txBody>
          <a:bodyPr wrap="square">
            <a:spAutoFit/>
          </a:bodyPr>
          <a:lstStyle/>
          <a:p>
            <a:pPr algn="just"/>
            <a:r>
              <a:rPr lang="tr-TR" sz="2400" dirty="0">
                <a:solidFill>
                  <a:srgbClr val="0000FF"/>
                </a:solidFill>
              </a:rPr>
              <a:t>Yüksek binalar ile toplam kapalı kullanım alanı 1000 m2’den büyük imalathane, atölye, depo, otel, motel, sağlık, toplanma ve eğitim binalarında, </a:t>
            </a:r>
            <a:r>
              <a:rPr lang="tr-TR" sz="2400" u="sng" dirty="0">
                <a:solidFill>
                  <a:srgbClr val="FF0000"/>
                </a:solidFill>
              </a:rPr>
              <a:t>binaya ait yangın tahliye projeleri</a:t>
            </a:r>
            <a:r>
              <a:rPr lang="tr-TR" sz="2400" dirty="0">
                <a:solidFill>
                  <a:srgbClr val="0000FF"/>
                </a:solidFill>
              </a:rPr>
              <a:t>, bina girişinde ve yangın sırasında itfaiyenin </a:t>
            </a:r>
            <a:r>
              <a:rPr lang="tr-TR" sz="2400" u="sng" dirty="0">
                <a:solidFill>
                  <a:srgbClr val="FF0000"/>
                </a:solidFill>
              </a:rPr>
              <a:t>kolaylıkla ulaşabileceği </a:t>
            </a:r>
            <a:r>
              <a:rPr lang="tr-TR" sz="2400" dirty="0">
                <a:solidFill>
                  <a:srgbClr val="0000FF"/>
                </a:solidFill>
              </a:rPr>
              <a:t>bir yerde bulundurulur. </a:t>
            </a:r>
          </a:p>
        </p:txBody>
      </p:sp>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17</a:t>
            </a:fld>
            <a:endParaRPr kumimoji="0" lang="tr-TR"/>
          </a:p>
        </p:txBody>
      </p:sp>
      <p:sp>
        <p:nvSpPr>
          <p:cNvPr id="6" name="5 Dikdörtgen"/>
          <p:cNvSpPr/>
          <p:nvPr/>
        </p:nvSpPr>
        <p:spPr>
          <a:xfrm>
            <a:off x="611560" y="411510"/>
            <a:ext cx="3960440" cy="461665"/>
          </a:xfrm>
          <a:prstGeom prst="rect">
            <a:avLst/>
          </a:prstGeom>
        </p:spPr>
        <p:txBody>
          <a:bodyPr wrap="square">
            <a:spAutoFit/>
          </a:bodyPr>
          <a:lstStyle/>
          <a:p>
            <a:r>
              <a:rPr lang="tr-TR" sz="2400" dirty="0">
                <a:solidFill>
                  <a:srgbClr val="C00000"/>
                </a:solidFill>
              </a:rPr>
              <a:t>Yangın tahliye projesi: </a:t>
            </a:r>
            <a:endParaRPr lang="en-US" sz="2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C00000"/>
                </a:solidFill>
              </a:rPr>
              <a:t>Yangınla Mücadele</a:t>
            </a:r>
          </a:p>
        </p:txBody>
      </p:sp>
      <p:pic>
        <p:nvPicPr>
          <p:cNvPr id="5" name="Resi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4063" y="0"/>
            <a:ext cx="4280305" cy="5143500"/>
          </a:xfrm>
          <a:prstGeom prst="rect">
            <a:avLst/>
          </a:prstGeom>
        </p:spPr>
      </p:pic>
    </p:spTree>
    <p:extLst>
      <p:ext uri="{BB962C8B-B14F-4D97-AF65-F5344CB8AC3E}">
        <p14:creationId xmlns:p14="http://schemas.microsoft.com/office/powerpoint/2010/main" val="1479518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b="1" dirty="0">
                <a:solidFill>
                  <a:srgbClr val="0070C0"/>
                </a:solidFill>
              </a:rPr>
              <a:t>Yangın kimyasına genel bakış</a:t>
            </a:r>
          </a:p>
        </p:txBody>
      </p:sp>
      <p:sp>
        <p:nvSpPr>
          <p:cNvPr id="3" name="Rectangle 2"/>
          <p:cNvSpPr>
            <a:spLocks noGrp="1"/>
          </p:cNvSpPr>
          <p:nvPr>
            <p:ph sz="quarter" idx="13"/>
          </p:nvPr>
        </p:nvSpPr>
        <p:spPr>
          <a:xfrm>
            <a:off x="609600" y="1352551"/>
            <a:ext cx="8282880" cy="3667471"/>
          </a:xfrm>
        </p:spPr>
        <p:txBody>
          <a:bodyPr>
            <a:noAutofit/>
          </a:bodyPr>
          <a:lstStyle/>
          <a:p>
            <a:r>
              <a:rPr lang="tr-TR" sz="2200" b="1" u="sng" dirty="0">
                <a:solidFill>
                  <a:srgbClr val="C00000"/>
                </a:solidFill>
              </a:rPr>
              <a:t>Yanma:</a:t>
            </a:r>
            <a:r>
              <a:rPr lang="tr-TR" sz="2200" b="1" u="sng" dirty="0"/>
              <a:t> </a:t>
            </a:r>
            <a:r>
              <a:rPr lang="tr-TR" sz="2200" dirty="0"/>
              <a:t>Bir kimyasal olaydır. Yanıcı maddelerin belirli bir ısı seviyesinde oksijenle birleşmesidir.</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285998"/>
            <a:ext cx="2286714" cy="280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3104" y="2067694"/>
            <a:ext cx="5117128" cy="302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18</a:t>
            </a:fld>
            <a:endParaRPr kumimoji="0" lang="tr-TR"/>
          </a:p>
        </p:txBody>
      </p:sp>
    </p:spTree>
    <p:extLst>
      <p:ext uri="{BB962C8B-B14F-4D97-AF65-F5344CB8AC3E}">
        <p14:creationId xmlns:p14="http://schemas.microsoft.com/office/powerpoint/2010/main" val="397630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endParaRPr lang="tr-TR" sz="2400" dirty="0">
              <a:solidFill>
                <a:srgbClr val="0070C0"/>
              </a:solidFill>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976" y="1428742"/>
            <a:ext cx="7273300" cy="346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19</a:t>
            </a:fld>
            <a:endParaRPr kumimoji="0" lang="tr-TR"/>
          </a:p>
        </p:txBody>
      </p:sp>
    </p:spTree>
    <p:extLst>
      <p:ext uri="{BB962C8B-B14F-4D97-AF65-F5344CB8AC3E}">
        <p14:creationId xmlns:p14="http://schemas.microsoft.com/office/powerpoint/2010/main" val="416520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774988"/>
            <a:ext cx="8282880" cy="4225654"/>
          </a:xfrm>
        </p:spPr>
        <p:txBody>
          <a:bodyPr>
            <a:noAutofit/>
          </a:bodyPr>
          <a:lstStyle/>
          <a:p>
            <a:pPr marL="0" indent="0">
              <a:buNone/>
            </a:pPr>
            <a:r>
              <a:rPr lang="tr-TR" sz="2000" b="1" u="sng" dirty="0">
                <a:solidFill>
                  <a:srgbClr val="00B0F0"/>
                </a:solidFill>
              </a:rPr>
              <a:t>Konunun alt başlıkları: </a:t>
            </a:r>
          </a:p>
          <a:p>
            <a:r>
              <a:rPr lang="tr-TR" sz="2000" dirty="0"/>
              <a:t>Yanmanın temel kavramları ve yangın kimyasına genel bakış</a:t>
            </a:r>
          </a:p>
          <a:p>
            <a:r>
              <a:rPr lang="tr-TR" sz="2000" dirty="0"/>
              <a:t>Yangından korunma</a:t>
            </a:r>
          </a:p>
          <a:p>
            <a:r>
              <a:rPr lang="tr-TR" sz="2000" dirty="0"/>
              <a:t>Yangınların sınıflandırılması ve söndürme ilkeleri</a:t>
            </a:r>
          </a:p>
          <a:p>
            <a:r>
              <a:rPr lang="tr-TR" sz="2000" dirty="0"/>
              <a:t>Yangın risk değerlendirmesi</a:t>
            </a:r>
          </a:p>
          <a:p>
            <a:r>
              <a:rPr lang="tr-TR" sz="2000" dirty="0"/>
              <a:t>Yangın sırasında alınacak güvenlik tedbirleri</a:t>
            </a:r>
          </a:p>
          <a:p>
            <a:r>
              <a:rPr lang="tr-TR" sz="2000" dirty="0"/>
              <a:t>Kapalı alanlarda modern yangın algılama ve alarm sistemleri ve özellikleri</a:t>
            </a:r>
          </a:p>
          <a:p>
            <a:r>
              <a:rPr lang="tr-TR" sz="2000" dirty="0"/>
              <a:t>Yangın söndürme cihazları ve sistemleri</a:t>
            </a:r>
          </a:p>
          <a:p>
            <a:r>
              <a:rPr lang="tr-TR" sz="2000" dirty="0"/>
              <a:t>Yangın müdahale ve kurtarma ekibi</a:t>
            </a:r>
          </a:p>
          <a:p>
            <a:r>
              <a:rPr lang="tr-TR" sz="2000" dirty="0"/>
              <a:t>Yangın ve çevre ilişkisi &amp; İlgili mevzuat  oluşturmaktadır….</a:t>
            </a:r>
          </a:p>
        </p:txBody>
      </p:sp>
      <p:pic>
        <p:nvPicPr>
          <p:cNvPr id="306178" name="Picture 2" descr="http://www.mosguvenlik.com/images/yangin2.jpg">
            <a:hlinkClick r:id="rId3"/>
          </p:cNvPr>
          <p:cNvPicPr>
            <a:picLocks noChangeAspect="1" noChangeArrowheads="1"/>
          </p:cNvPicPr>
          <p:nvPr/>
        </p:nvPicPr>
        <p:blipFill>
          <a:blip r:embed="rId4" cstate="print"/>
          <a:srcRect/>
          <a:stretch>
            <a:fillRect/>
          </a:stretch>
        </p:blipFill>
        <p:spPr bwMode="auto">
          <a:xfrm>
            <a:off x="6300192" y="-20538"/>
            <a:ext cx="2843808" cy="1284980"/>
          </a:xfrm>
          <a:prstGeom prst="rect">
            <a:avLst/>
          </a:prstGeom>
          <a:noFill/>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a:t>
            </a:fld>
            <a:endParaRPr kumimoji="0" lang="tr-TR"/>
          </a:p>
        </p:txBody>
      </p:sp>
    </p:spTree>
    <p:extLst>
      <p:ext uri="{BB962C8B-B14F-4D97-AF65-F5344CB8AC3E}">
        <p14:creationId xmlns:p14="http://schemas.microsoft.com/office/powerpoint/2010/main" val="386708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endParaRPr lang="tr-TR" sz="2400" dirty="0">
              <a:solidFill>
                <a:srgbClr val="0070C0"/>
              </a:solidFill>
            </a:endParaRP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3147814"/>
            <a:ext cx="3505200"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88" y="1275606"/>
            <a:ext cx="2981544"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3848" y="1347814"/>
            <a:ext cx="2640796"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3313" y="1275606"/>
            <a:ext cx="3043183"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20</a:t>
            </a:fld>
            <a:endParaRPr kumimoji="0" lang="tr-TR"/>
          </a:p>
        </p:txBody>
      </p:sp>
      <p:grpSp>
        <p:nvGrpSpPr>
          <p:cNvPr id="3" name="13 Grup"/>
          <p:cNvGrpSpPr/>
          <p:nvPr/>
        </p:nvGrpSpPr>
        <p:grpSpPr>
          <a:xfrm>
            <a:off x="857224" y="1643056"/>
            <a:ext cx="500066" cy="500066"/>
            <a:chOff x="857224" y="3571882"/>
            <a:chExt cx="500066" cy="500066"/>
          </a:xfrm>
        </p:grpSpPr>
        <p:cxnSp>
          <p:nvCxnSpPr>
            <p:cNvPr id="10" name="9 Düz Bağlayıcı"/>
            <p:cNvCxnSpPr/>
            <p:nvPr/>
          </p:nvCxnSpPr>
          <p:spPr>
            <a:xfrm rot="16200000" flipH="1">
              <a:off x="821505" y="3607601"/>
              <a:ext cx="500066" cy="4286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12 Düz Bağlayıcı"/>
            <p:cNvCxnSpPr/>
            <p:nvPr/>
          </p:nvCxnSpPr>
          <p:spPr>
            <a:xfrm rot="5400000">
              <a:off x="857224" y="3571882"/>
              <a:ext cx="500066" cy="5000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 name="14 Grup"/>
          <p:cNvGrpSpPr/>
          <p:nvPr/>
        </p:nvGrpSpPr>
        <p:grpSpPr>
          <a:xfrm>
            <a:off x="4572000" y="1643056"/>
            <a:ext cx="500066" cy="500066"/>
            <a:chOff x="857224" y="3571882"/>
            <a:chExt cx="500066" cy="500066"/>
          </a:xfrm>
        </p:grpSpPr>
        <p:cxnSp>
          <p:nvCxnSpPr>
            <p:cNvPr id="16" name="15 Düz Bağlayıcı"/>
            <p:cNvCxnSpPr/>
            <p:nvPr/>
          </p:nvCxnSpPr>
          <p:spPr>
            <a:xfrm rot="16200000" flipH="1">
              <a:off x="821505" y="3607601"/>
              <a:ext cx="500066" cy="4286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16 Düz Bağlayıcı"/>
            <p:cNvCxnSpPr/>
            <p:nvPr/>
          </p:nvCxnSpPr>
          <p:spPr>
            <a:xfrm rot="5400000">
              <a:off x="857224" y="3571882"/>
              <a:ext cx="500066" cy="5000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17 Grup"/>
          <p:cNvGrpSpPr/>
          <p:nvPr/>
        </p:nvGrpSpPr>
        <p:grpSpPr>
          <a:xfrm>
            <a:off x="7286644" y="2214560"/>
            <a:ext cx="500066" cy="500066"/>
            <a:chOff x="857224" y="3571882"/>
            <a:chExt cx="500066" cy="500066"/>
          </a:xfrm>
        </p:grpSpPr>
        <p:cxnSp>
          <p:nvCxnSpPr>
            <p:cNvPr id="19" name="18 Düz Bağlayıcı"/>
            <p:cNvCxnSpPr/>
            <p:nvPr/>
          </p:nvCxnSpPr>
          <p:spPr>
            <a:xfrm rot="16200000" flipH="1">
              <a:off x="821505" y="3607601"/>
              <a:ext cx="500066" cy="4286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Düz Bağlayıcı"/>
            <p:cNvCxnSpPr/>
            <p:nvPr/>
          </p:nvCxnSpPr>
          <p:spPr>
            <a:xfrm rot="5400000">
              <a:off x="857224" y="3571882"/>
              <a:ext cx="500066" cy="5000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520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checkerboard(across)">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checkerboard(across)">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checkerboard(across)">
                                      <p:cBhvr>
                                        <p:cTn id="27" dur="500"/>
                                        <p:tgtEl>
                                          <p:spTgt spid="103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across)">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checkerboard(across)">
                                      <p:cBhvr>
                                        <p:cTn id="3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58" y="1285866"/>
            <a:ext cx="5776891"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21</a:t>
            </a:fld>
            <a:endParaRPr kumimoji="0" lang="tr-TR"/>
          </a:p>
        </p:txBody>
      </p:sp>
    </p:spTree>
    <p:extLst>
      <p:ext uri="{BB962C8B-B14F-4D97-AF65-F5344CB8AC3E}">
        <p14:creationId xmlns:p14="http://schemas.microsoft.com/office/powerpoint/2010/main" val="322787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571472" y="1428742"/>
            <a:ext cx="5143536" cy="3357586"/>
          </a:xfrm>
        </p:spPr>
        <p:txBody>
          <a:bodyPr>
            <a:noAutofit/>
          </a:bodyPr>
          <a:lstStyle/>
          <a:p>
            <a:pPr algn="just"/>
            <a:r>
              <a:rPr lang="tr-TR" sz="2400" dirty="0"/>
              <a:t>Yanma için </a:t>
            </a:r>
            <a:r>
              <a:rPr lang="tr-TR" sz="2400" dirty="0">
                <a:solidFill>
                  <a:srgbClr val="C00000"/>
                </a:solidFill>
              </a:rPr>
              <a:t>maddenin bir </a:t>
            </a:r>
            <a:r>
              <a:rPr lang="tr-TR" sz="2400" b="1" dirty="0">
                <a:solidFill>
                  <a:srgbClr val="C00000"/>
                </a:solidFill>
              </a:rPr>
              <a:t>oksijen</a:t>
            </a:r>
            <a:r>
              <a:rPr lang="tr-TR" sz="2400" dirty="0">
                <a:solidFill>
                  <a:srgbClr val="C00000"/>
                </a:solidFill>
              </a:rPr>
              <a:t> kaynağı ile reaksiyona girmesi </a:t>
            </a:r>
            <a:r>
              <a:rPr lang="tr-TR" sz="2400" dirty="0"/>
              <a:t>ve yanmanın başlaması için </a:t>
            </a:r>
            <a:r>
              <a:rPr lang="tr-TR" sz="2400" dirty="0">
                <a:solidFill>
                  <a:srgbClr val="00B050"/>
                </a:solidFill>
              </a:rPr>
              <a:t>ateşleme gerekir. </a:t>
            </a:r>
            <a:endParaRPr lang="en-US" sz="2400" dirty="0">
              <a:solidFill>
                <a:srgbClr val="00B050"/>
              </a:solidFill>
            </a:endParaRPr>
          </a:p>
          <a:p>
            <a:pPr algn="just"/>
            <a:endParaRPr lang="en-US" sz="2400" dirty="0">
              <a:solidFill>
                <a:srgbClr val="00B050"/>
              </a:solidFill>
            </a:endParaRPr>
          </a:p>
          <a:p>
            <a:pPr algn="just"/>
            <a:r>
              <a:rPr lang="tr-TR" sz="2400" dirty="0"/>
              <a:t>Genellikle </a:t>
            </a:r>
            <a:r>
              <a:rPr lang="tr-TR" sz="2400" dirty="0">
                <a:solidFill>
                  <a:srgbClr val="00B050"/>
                </a:solidFill>
              </a:rPr>
              <a:t>ortamın ısıtılması </a:t>
            </a:r>
            <a:r>
              <a:rPr lang="tr-TR" sz="2400" dirty="0"/>
              <a:t>yanma reaksiyonun başlaması için gerekli ateşlemeyi sağlar.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22</a:t>
            </a:fld>
            <a:endParaRPr kumimoji="0" lang="tr-TR"/>
          </a:p>
        </p:txBody>
      </p:sp>
      <p:pic>
        <p:nvPicPr>
          <p:cNvPr id="6" name="Picture 2" descr="http://web.ogm.gov.tr/diger/yanginhareket/Resimler1/Orman_Yanginlari/ormanyanginlari2.jpg"/>
          <p:cNvPicPr>
            <a:picLocks noChangeAspect="1" noChangeArrowheads="1"/>
          </p:cNvPicPr>
          <p:nvPr/>
        </p:nvPicPr>
        <p:blipFill>
          <a:blip r:embed="rId3" cstate="print"/>
          <a:srcRect/>
          <a:stretch>
            <a:fillRect/>
          </a:stretch>
        </p:blipFill>
        <p:spPr bwMode="auto">
          <a:xfrm>
            <a:off x="6072198" y="1785932"/>
            <a:ext cx="2667000" cy="2333626"/>
          </a:xfrm>
          <a:prstGeom prst="rect">
            <a:avLst/>
          </a:prstGeom>
          <a:noFill/>
        </p:spPr>
      </p:pic>
    </p:spTree>
    <p:extLst>
      <p:ext uri="{BB962C8B-B14F-4D97-AF65-F5344CB8AC3E}">
        <p14:creationId xmlns:p14="http://schemas.microsoft.com/office/powerpoint/2010/main" val="397630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285720" y="1428742"/>
            <a:ext cx="6286544" cy="3357586"/>
          </a:xfrm>
        </p:spPr>
        <p:txBody>
          <a:bodyPr>
            <a:noAutofit/>
          </a:bodyPr>
          <a:lstStyle/>
          <a:p>
            <a:pPr algn="just"/>
            <a:r>
              <a:rPr lang="tr-TR" sz="2400" dirty="0"/>
              <a:t>Meydana gelen reaksiyon genellikle </a:t>
            </a:r>
            <a:r>
              <a:rPr lang="tr-TR" sz="2400" dirty="0">
                <a:solidFill>
                  <a:srgbClr val="00B050"/>
                </a:solidFill>
              </a:rPr>
              <a:t>ekzotermik (ısı veren) bir reaksiyondur, </a:t>
            </a:r>
            <a:r>
              <a:rPr lang="tr-TR" sz="2400" dirty="0"/>
              <a:t>bu da </a:t>
            </a:r>
            <a:r>
              <a:rPr lang="tr-TR" sz="2400" b="1" dirty="0">
                <a:solidFill>
                  <a:srgbClr val="FF0000"/>
                </a:solidFill>
              </a:rPr>
              <a:t>yanmanın devamı için gerekli ısının sağlanması anlamına gelir. </a:t>
            </a:r>
            <a:endParaRPr lang="en-US" sz="2400" b="1" dirty="0">
              <a:solidFill>
                <a:srgbClr val="FF0000"/>
              </a:solidFill>
            </a:endParaRPr>
          </a:p>
          <a:p>
            <a:pPr algn="just"/>
            <a:endParaRPr lang="en-US" sz="2400" dirty="0"/>
          </a:p>
          <a:p>
            <a:pPr algn="just"/>
            <a:r>
              <a:rPr lang="tr-TR" sz="2400" dirty="0"/>
              <a:t>Bu reaksiyon </a:t>
            </a:r>
            <a:r>
              <a:rPr lang="tr-TR" sz="2400" dirty="0">
                <a:solidFill>
                  <a:srgbClr val="00B050"/>
                </a:solidFill>
              </a:rPr>
              <a:t>genellikle görünebilir alevle birlikte </a:t>
            </a:r>
            <a:r>
              <a:rPr lang="tr-TR" sz="2400" dirty="0"/>
              <a:t>devam eder.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23</a:t>
            </a:fld>
            <a:endParaRPr kumimoji="0" lang="tr-TR"/>
          </a:p>
        </p:txBody>
      </p:sp>
      <p:pic>
        <p:nvPicPr>
          <p:cNvPr id="358402" name="Picture 2" descr="http://t0.gstatic.com/images?q=tbn:ANd9GcRyh3s2pgvFehgsKZKT1JYZ3CFABu8Bioi30_j8-Zuig4jV32S3"/>
          <p:cNvPicPr>
            <a:picLocks noChangeAspect="1" noChangeArrowheads="1"/>
          </p:cNvPicPr>
          <p:nvPr/>
        </p:nvPicPr>
        <p:blipFill>
          <a:blip r:embed="rId3" cstate="print"/>
          <a:srcRect/>
          <a:stretch>
            <a:fillRect/>
          </a:stretch>
        </p:blipFill>
        <p:spPr bwMode="auto">
          <a:xfrm>
            <a:off x="6715140" y="1571618"/>
            <a:ext cx="2357454" cy="2357454"/>
          </a:xfrm>
          <a:prstGeom prst="rect">
            <a:avLst/>
          </a:prstGeom>
          <a:noFill/>
        </p:spPr>
      </p:pic>
    </p:spTree>
    <p:extLst>
      <p:ext uri="{BB962C8B-B14F-4D97-AF65-F5344CB8AC3E}">
        <p14:creationId xmlns:p14="http://schemas.microsoft.com/office/powerpoint/2010/main" val="397630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38096" y="1428742"/>
            <a:ext cx="5534036" cy="2214578"/>
          </a:xfrm>
        </p:spPr>
        <p:txBody>
          <a:bodyPr>
            <a:noAutofit/>
          </a:bodyPr>
          <a:lstStyle/>
          <a:p>
            <a:pPr algn="just"/>
            <a:r>
              <a:rPr lang="tr-TR" sz="2000" dirty="0"/>
              <a:t>Pek çok </a:t>
            </a:r>
            <a:r>
              <a:rPr lang="tr-TR" sz="2000" b="1" dirty="0"/>
              <a:t>katı madde </a:t>
            </a:r>
            <a:r>
              <a:rPr lang="tr-TR" sz="2000" dirty="0"/>
              <a:t>yanma enerjisini, dış ateşleme kaynağından;</a:t>
            </a:r>
          </a:p>
          <a:p>
            <a:pPr algn="just"/>
            <a:r>
              <a:rPr lang="tr-TR" sz="2000" dirty="0"/>
              <a:t> </a:t>
            </a:r>
            <a:r>
              <a:rPr lang="tr-TR" sz="2000" dirty="0" err="1">
                <a:solidFill>
                  <a:srgbClr val="C00000"/>
                </a:solidFill>
              </a:rPr>
              <a:t>konduksiyon</a:t>
            </a:r>
            <a:r>
              <a:rPr lang="tr-TR" sz="2000" dirty="0"/>
              <a:t> </a:t>
            </a:r>
            <a:r>
              <a:rPr lang="tr-TR" sz="2000" dirty="0">
                <a:solidFill>
                  <a:srgbClr val="00B050"/>
                </a:solidFill>
              </a:rPr>
              <a:t>(direkt temas),</a:t>
            </a:r>
            <a:r>
              <a:rPr lang="tr-TR" sz="2000" dirty="0"/>
              <a:t> </a:t>
            </a:r>
          </a:p>
          <a:p>
            <a:pPr algn="just"/>
            <a:r>
              <a:rPr lang="tr-TR" sz="2000" dirty="0">
                <a:solidFill>
                  <a:srgbClr val="C00000"/>
                </a:solidFill>
              </a:rPr>
              <a:t>konveksiyon </a:t>
            </a:r>
            <a:r>
              <a:rPr lang="tr-TR" sz="2000" dirty="0">
                <a:solidFill>
                  <a:srgbClr val="00B050"/>
                </a:solidFill>
              </a:rPr>
              <a:t>(hava ile iletim) </a:t>
            </a:r>
            <a:r>
              <a:rPr lang="tr-TR" sz="2000" dirty="0"/>
              <a:t>veya </a:t>
            </a:r>
          </a:p>
          <a:p>
            <a:pPr algn="just"/>
            <a:r>
              <a:rPr lang="tr-TR" sz="2000" dirty="0">
                <a:solidFill>
                  <a:srgbClr val="C00000"/>
                </a:solidFill>
              </a:rPr>
              <a:t>radyasyon</a:t>
            </a:r>
            <a:r>
              <a:rPr lang="tr-TR" sz="2000" dirty="0"/>
              <a:t> </a:t>
            </a:r>
            <a:r>
              <a:rPr lang="tr-TR" sz="2000" dirty="0">
                <a:solidFill>
                  <a:srgbClr val="00B050"/>
                </a:solidFill>
              </a:rPr>
              <a:t>(Işınım) </a:t>
            </a:r>
            <a:r>
              <a:rPr lang="tr-TR" sz="2000" dirty="0"/>
              <a:t>yoluyla veya doğrudan ısıtılarak sağlar. </a:t>
            </a:r>
          </a:p>
          <a:p>
            <a:pPr algn="just">
              <a:buNone/>
            </a:pPr>
            <a:endParaRPr lang="tr-TR" sz="20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24</a:t>
            </a:fld>
            <a:endParaRPr kumimoji="0" lang="tr-TR"/>
          </a:p>
        </p:txBody>
      </p:sp>
      <p:pic>
        <p:nvPicPr>
          <p:cNvPr id="356354" name="Picture 2" descr="http://www.olcayeti.com/images/stories/isi-yayilma.jpg"/>
          <p:cNvPicPr>
            <a:picLocks noChangeAspect="1" noChangeArrowheads="1"/>
          </p:cNvPicPr>
          <p:nvPr/>
        </p:nvPicPr>
        <p:blipFill>
          <a:blip r:embed="rId3" cstate="print"/>
          <a:srcRect/>
          <a:stretch>
            <a:fillRect/>
          </a:stretch>
        </p:blipFill>
        <p:spPr bwMode="auto">
          <a:xfrm>
            <a:off x="5668638" y="1285866"/>
            <a:ext cx="3475361" cy="2286016"/>
          </a:xfrm>
          <a:prstGeom prst="rect">
            <a:avLst/>
          </a:prstGeom>
          <a:noFill/>
        </p:spPr>
      </p:pic>
      <p:sp>
        <p:nvSpPr>
          <p:cNvPr id="5" name="4 Dikdörtgen"/>
          <p:cNvSpPr/>
          <p:nvPr/>
        </p:nvSpPr>
        <p:spPr>
          <a:xfrm>
            <a:off x="357158" y="3916930"/>
            <a:ext cx="8501122" cy="646331"/>
          </a:xfrm>
          <a:prstGeom prst="rect">
            <a:avLst/>
          </a:prstGeom>
        </p:spPr>
        <p:txBody>
          <a:bodyPr wrap="square">
            <a:spAutoFit/>
          </a:bodyPr>
          <a:lstStyle/>
          <a:p>
            <a:pPr algn="just"/>
            <a:r>
              <a:rPr lang="tr-TR" dirty="0"/>
              <a:t>Bu ısıtma sonucu katı madde </a:t>
            </a:r>
            <a:r>
              <a:rPr lang="tr-TR" dirty="0">
                <a:solidFill>
                  <a:srgbClr val="00B050"/>
                </a:solidFill>
              </a:rPr>
              <a:t>yüzeyinde buharlaşma başlar </a:t>
            </a:r>
            <a:r>
              <a:rPr lang="tr-TR" dirty="0"/>
              <a:t>ve buharlar yanmaya başlarlar.</a:t>
            </a:r>
          </a:p>
        </p:txBody>
      </p:sp>
    </p:spTree>
    <p:extLst>
      <p:ext uri="{BB962C8B-B14F-4D97-AF65-F5344CB8AC3E}">
        <p14:creationId xmlns:p14="http://schemas.microsoft.com/office/powerpoint/2010/main" val="3976308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C00000"/>
                </a:solidFill>
              </a:rPr>
              <a:t>Sıvıların alev alabilmesi için </a:t>
            </a:r>
            <a:r>
              <a:rPr lang="tr-TR" sz="2000" dirty="0"/>
              <a:t>de </a:t>
            </a:r>
            <a:r>
              <a:rPr lang="tr-TR" sz="2000" dirty="0">
                <a:solidFill>
                  <a:srgbClr val="00B050"/>
                </a:solidFill>
              </a:rPr>
              <a:t>üzerlerinde yanabilen buharların oluşması </a:t>
            </a:r>
            <a:r>
              <a:rPr lang="tr-TR" sz="2000" dirty="0"/>
              <a:t>gerekir. </a:t>
            </a:r>
          </a:p>
          <a:p>
            <a:pPr algn="just"/>
            <a:r>
              <a:rPr lang="tr-TR" sz="2000" dirty="0"/>
              <a:t>Sıvı ve katıların yüzeyinde oluşan </a:t>
            </a:r>
            <a:r>
              <a:rPr lang="tr-TR" sz="2000" dirty="0">
                <a:solidFill>
                  <a:srgbClr val="00B050"/>
                </a:solidFill>
              </a:rPr>
              <a:t>buharlar ve gazlar havanın oksijeni ile karışarak </a:t>
            </a:r>
            <a:r>
              <a:rPr lang="tr-TR" sz="2000" dirty="0"/>
              <a:t>yangının iki önemli bileşenini oluştururlar.</a:t>
            </a:r>
          </a:p>
          <a:p>
            <a:pPr algn="just"/>
            <a:r>
              <a:rPr lang="tr-TR" sz="2000" dirty="0">
                <a:solidFill>
                  <a:srgbClr val="C00000"/>
                </a:solidFill>
              </a:rPr>
              <a:t>Yanabilen katı ve sıvıların buharları</a:t>
            </a:r>
            <a:r>
              <a:rPr lang="tr-TR" sz="2000" dirty="0"/>
              <a:t>, </a:t>
            </a:r>
            <a:r>
              <a:rPr lang="tr-TR" sz="2000" dirty="0">
                <a:solidFill>
                  <a:srgbClr val="00B050"/>
                </a:solidFill>
              </a:rPr>
              <a:t>oksijen ile reaksiyona girerler </a:t>
            </a:r>
            <a:r>
              <a:rPr lang="tr-TR" sz="2000" dirty="0"/>
              <a:t>bu reaksiyon genellikle ısı açığa çıkardığından kendiliğinden devam eder ve yanma olayı başlar.</a:t>
            </a:r>
          </a:p>
          <a:p>
            <a:pPr algn="just"/>
            <a:r>
              <a:rPr lang="tr-TR" sz="2000" dirty="0">
                <a:solidFill>
                  <a:srgbClr val="C00000"/>
                </a:solidFill>
              </a:rPr>
              <a:t>Yanabilen gazlarda </a:t>
            </a:r>
            <a:r>
              <a:rPr lang="tr-TR" sz="2000" dirty="0"/>
              <a:t>ise doğal olarak </a:t>
            </a:r>
            <a:r>
              <a:rPr lang="tr-TR" sz="2000" dirty="0">
                <a:solidFill>
                  <a:srgbClr val="00B050"/>
                </a:solidFill>
              </a:rPr>
              <a:t>gaz halindeki madde oksijenle birleşir.</a:t>
            </a:r>
          </a:p>
          <a:p>
            <a:pPr algn="just"/>
            <a:r>
              <a:rPr lang="tr-TR" sz="2000" u="sng" dirty="0"/>
              <a:t>Her üç durumda da </a:t>
            </a:r>
            <a:r>
              <a:rPr lang="tr-TR" sz="2000" u="sng" dirty="0">
                <a:solidFill>
                  <a:srgbClr val="C00000"/>
                </a:solidFill>
              </a:rPr>
              <a:t>yanma için </a:t>
            </a:r>
            <a:r>
              <a:rPr lang="tr-TR" sz="2000" u="sng" dirty="0">
                <a:solidFill>
                  <a:srgbClr val="00B050"/>
                </a:solidFill>
              </a:rPr>
              <a:t>yanabilen buhar ve gazlarla oksijenin belirli oranlarda bulunması</a:t>
            </a:r>
            <a:r>
              <a:rPr lang="tr-TR" sz="2000" u="sng" dirty="0">
                <a:solidFill>
                  <a:schemeClr val="accent4"/>
                </a:solidFill>
              </a:rPr>
              <a:t> </a:t>
            </a:r>
            <a:r>
              <a:rPr lang="tr-TR" sz="2000" u="sng" dirty="0"/>
              <a:t>gerekir.</a:t>
            </a:r>
          </a:p>
          <a:p>
            <a:pPr marL="0" indent="0" algn="just">
              <a:buNone/>
            </a:pPr>
            <a:endParaRPr lang="tr-TR" sz="2000" dirty="0"/>
          </a:p>
          <a:p>
            <a:pPr algn="just"/>
            <a:endParaRPr lang="tr-TR" sz="20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25</a:t>
            </a:fld>
            <a:endParaRPr kumimoji="0" lang="tr-TR"/>
          </a:p>
        </p:txBody>
      </p:sp>
    </p:spTree>
    <p:extLst>
      <p:ext uri="{BB962C8B-B14F-4D97-AF65-F5344CB8AC3E}">
        <p14:creationId xmlns:p14="http://schemas.microsoft.com/office/powerpoint/2010/main" val="373511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717104" y="142858"/>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p>
        </p:txBody>
      </p:sp>
      <p:sp>
        <p:nvSpPr>
          <p:cNvPr id="3" name="Rectangle 2"/>
          <p:cNvSpPr>
            <a:spLocks noGrp="1"/>
          </p:cNvSpPr>
          <p:nvPr>
            <p:ph sz="quarter" idx="13"/>
          </p:nvPr>
        </p:nvSpPr>
        <p:spPr>
          <a:xfrm>
            <a:off x="609600" y="1352551"/>
            <a:ext cx="8282880" cy="3667471"/>
          </a:xfrm>
        </p:spPr>
        <p:txBody>
          <a:bodyPr>
            <a:noAutofit/>
          </a:bodyPr>
          <a:lstStyle/>
          <a:p>
            <a:pPr marL="0" indent="0">
              <a:buNone/>
            </a:pPr>
            <a:r>
              <a:rPr lang="tr-TR" sz="2000" dirty="0">
                <a:solidFill>
                  <a:srgbClr val="C00000"/>
                </a:solidFill>
              </a:rPr>
              <a:t>Yanma Olayının Bileşenleri</a:t>
            </a:r>
          </a:p>
          <a:p>
            <a:r>
              <a:rPr lang="tr-TR" sz="2000" dirty="0"/>
              <a:t>Yanma olayının üç temel bileşeni olan;</a:t>
            </a:r>
          </a:p>
          <a:p>
            <a:pPr marL="539750" indent="-363538">
              <a:buFont typeface="Wingdings" pitchFamily="2" charset="2"/>
              <a:buChar char="ü"/>
            </a:pPr>
            <a:r>
              <a:rPr lang="tr-TR" sz="2000" dirty="0">
                <a:solidFill>
                  <a:srgbClr val="00B050"/>
                </a:solidFill>
              </a:rPr>
              <a:t>Yanıcı madde</a:t>
            </a:r>
            <a:r>
              <a:rPr lang="tr-TR" sz="2000" dirty="0"/>
              <a:t>, </a:t>
            </a:r>
          </a:p>
          <a:p>
            <a:pPr marL="539750" indent="-363538">
              <a:buFont typeface="Wingdings" pitchFamily="2" charset="2"/>
              <a:buChar char="ü"/>
            </a:pPr>
            <a:r>
              <a:rPr lang="tr-TR" sz="2000" dirty="0">
                <a:solidFill>
                  <a:srgbClr val="00B050"/>
                </a:solidFill>
              </a:rPr>
              <a:t>Yakıcı madde </a:t>
            </a:r>
            <a:r>
              <a:rPr lang="tr-TR" sz="2000" dirty="0">
                <a:solidFill>
                  <a:srgbClr val="C00000"/>
                </a:solidFill>
              </a:rPr>
              <a:t>(Oksijen) </a:t>
            </a:r>
            <a:r>
              <a:rPr lang="tr-TR" sz="2000" dirty="0"/>
              <a:t>ve </a:t>
            </a:r>
          </a:p>
          <a:p>
            <a:pPr marL="539750" indent="-363538">
              <a:buFont typeface="Wingdings" pitchFamily="2" charset="2"/>
              <a:buChar char="ü"/>
            </a:pPr>
            <a:r>
              <a:rPr lang="tr-TR" sz="2000" dirty="0">
                <a:solidFill>
                  <a:srgbClr val="00B050"/>
                </a:solidFill>
              </a:rPr>
              <a:t>Isı</a:t>
            </a:r>
            <a:r>
              <a:rPr lang="tr-TR" sz="2000" dirty="0"/>
              <a:t>nın </a:t>
            </a:r>
            <a:r>
              <a:rPr lang="tr-TR" sz="2000" b="1" dirty="0"/>
              <a:t>fonksiyonlarının ve özelliklerinin </a:t>
            </a:r>
            <a:r>
              <a:rPr lang="tr-TR" sz="2000" dirty="0"/>
              <a:t>bilinmesi </a:t>
            </a:r>
            <a:r>
              <a:rPr lang="tr-TR" sz="2000" b="1" dirty="0"/>
              <a:t>yangın önleme ve söndürme çalışmaları</a:t>
            </a:r>
            <a:r>
              <a:rPr lang="tr-TR" sz="2000" dirty="0"/>
              <a:t> için önemlidir. </a:t>
            </a:r>
          </a:p>
          <a:p>
            <a:r>
              <a:rPr lang="tr-TR" sz="2000" dirty="0"/>
              <a:t>Yanıcı maddenin </a:t>
            </a:r>
            <a:r>
              <a:rPr lang="tr-TR" sz="2000" dirty="0">
                <a:solidFill>
                  <a:srgbClr val="00B050"/>
                </a:solidFill>
              </a:rPr>
              <a:t>katı, sıvı veya gaz </a:t>
            </a:r>
            <a:r>
              <a:rPr lang="tr-TR" sz="2000" dirty="0"/>
              <a:t>olması, </a:t>
            </a:r>
            <a:r>
              <a:rPr lang="tr-TR" sz="2000" dirty="0">
                <a:solidFill>
                  <a:srgbClr val="C00000"/>
                </a:solidFill>
              </a:rPr>
              <a:t>özellikleri, miktarı ile </a:t>
            </a:r>
            <a:r>
              <a:rPr lang="en-US" sz="2000" b="1" dirty="0" err="1">
                <a:solidFill>
                  <a:srgbClr val="C00000"/>
                </a:solidFill>
              </a:rPr>
              <a:t>oksijen</a:t>
            </a:r>
            <a:r>
              <a:rPr lang="tr-TR" sz="2000" b="1" dirty="0">
                <a:solidFill>
                  <a:srgbClr val="C00000"/>
                </a:solidFill>
              </a:rPr>
              <a:t> ve ısının miktarı ile etki süreleri </a:t>
            </a:r>
            <a:r>
              <a:rPr lang="tr-TR" sz="2000" dirty="0"/>
              <a:t>yanma olayının başlamasında, devamında ve büyüme hızında etkendir.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26</a:t>
            </a:fld>
            <a:endParaRPr kumimoji="0" lang="tr-TR"/>
          </a:p>
        </p:txBody>
      </p:sp>
      <p:pic>
        <p:nvPicPr>
          <p:cNvPr id="5" name="Picture 2" descr="http://web.ogm.gov.tr/diger/yanginhareket/Resimler1/Orman_Yanginlari/ormanyanginlari2.jpg"/>
          <p:cNvPicPr>
            <a:picLocks noChangeAspect="1" noChangeArrowheads="1"/>
          </p:cNvPicPr>
          <p:nvPr/>
        </p:nvPicPr>
        <p:blipFill>
          <a:blip r:embed="rId3" cstate="print"/>
          <a:srcRect/>
          <a:stretch>
            <a:fillRect/>
          </a:stretch>
        </p:blipFill>
        <p:spPr bwMode="auto">
          <a:xfrm>
            <a:off x="6477000" y="0"/>
            <a:ext cx="2667000" cy="2333626"/>
          </a:xfrm>
          <a:prstGeom prst="rect">
            <a:avLst/>
          </a:prstGeom>
          <a:noFill/>
        </p:spPr>
      </p:pic>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p>
        </p:txBody>
      </p:sp>
      <p:sp>
        <p:nvSpPr>
          <p:cNvPr id="3" name="Rectangle 2"/>
          <p:cNvSpPr>
            <a:spLocks noGrp="1"/>
          </p:cNvSpPr>
          <p:nvPr>
            <p:ph sz="quarter" idx="13"/>
          </p:nvPr>
        </p:nvSpPr>
        <p:spPr>
          <a:xfrm>
            <a:off x="609600" y="1352551"/>
            <a:ext cx="8282880" cy="3667471"/>
          </a:xfrm>
        </p:spPr>
        <p:txBody>
          <a:bodyPr>
            <a:noAutofit/>
          </a:bodyPr>
          <a:lstStyle/>
          <a:p>
            <a:pPr marL="342900" indent="-342900">
              <a:buSzPct val="100000"/>
              <a:buFont typeface="+mj-lt"/>
              <a:buAutoNum type="arabicParenR"/>
            </a:pPr>
            <a:r>
              <a:rPr lang="tr-TR" sz="2000" dirty="0">
                <a:solidFill>
                  <a:srgbClr val="C00000"/>
                </a:solidFill>
              </a:rPr>
              <a:t>Yanıcı maddeler </a:t>
            </a:r>
            <a:r>
              <a:rPr lang="tr-TR" sz="2000" dirty="0"/>
              <a:t>doğada </a:t>
            </a:r>
            <a:r>
              <a:rPr lang="tr-TR" sz="2000" dirty="0">
                <a:solidFill>
                  <a:srgbClr val="00B050"/>
                </a:solidFill>
              </a:rPr>
              <a:t>katı, sıvı ve gaz </a:t>
            </a:r>
            <a:r>
              <a:rPr lang="tr-TR" sz="2000" dirty="0"/>
              <a:t>halinde bulunurlar.</a:t>
            </a:r>
          </a:p>
          <a:p>
            <a:pPr marL="539750" indent="-363538">
              <a:buSzPct val="100000"/>
              <a:buFont typeface="+mj-lt"/>
              <a:buAutoNum type="alphaLcParenR"/>
            </a:pPr>
            <a:r>
              <a:rPr lang="tr-TR" sz="2000" dirty="0">
                <a:solidFill>
                  <a:srgbClr val="FF0000"/>
                </a:solidFill>
              </a:rPr>
              <a:t>Katı Maddeler</a:t>
            </a:r>
            <a:r>
              <a:rPr lang="tr-TR" sz="2000" dirty="0"/>
              <a:t>: </a:t>
            </a:r>
          </a:p>
          <a:p>
            <a:pPr marL="715963" indent="-352425"/>
            <a:r>
              <a:rPr lang="tr-TR" sz="2000" dirty="0"/>
              <a:t>Belirli bir </a:t>
            </a:r>
            <a:r>
              <a:rPr lang="tr-TR" sz="2000" dirty="0">
                <a:solidFill>
                  <a:srgbClr val="00B050"/>
                </a:solidFill>
              </a:rPr>
              <a:t>hacim ve biçime </a:t>
            </a:r>
            <a:r>
              <a:rPr lang="tr-TR" sz="2000" dirty="0"/>
              <a:t>sahip maddelerdir. </a:t>
            </a:r>
          </a:p>
          <a:p>
            <a:pPr marL="715963" indent="-352425"/>
            <a:r>
              <a:rPr lang="tr-TR" sz="2000" dirty="0"/>
              <a:t>Molekülleri arasında </a:t>
            </a:r>
            <a:r>
              <a:rPr lang="tr-TR" sz="2000" dirty="0">
                <a:solidFill>
                  <a:srgbClr val="00B050"/>
                </a:solidFill>
              </a:rPr>
              <a:t>büyük bir çekim kuvveti </a:t>
            </a:r>
            <a:r>
              <a:rPr lang="tr-TR" sz="2000" dirty="0"/>
              <a:t>vardır. </a:t>
            </a:r>
          </a:p>
          <a:p>
            <a:pPr marL="715963" indent="-352425"/>
            <a:r>
              <a:rPr lang="tr-TR" sz="2000" dirty="0">
                <a:solidFill>
                  <a:srgbClr val="00B050"/>
                </a:solidFill>
              </a:rPr>
              <a:t>Tutuşma</a:t>
            </a:r>
            <a:r>
              <a:rPr lang="tr-TR" sz="2000" dirty="0"/>
              <a:t> sıcaklıkları farklıdır.</a:t>
            </a:r>
          </a:p>
          <a:p>
            <a:pPr marL="715963" indent="-352425"/>
            <a:r>
              <a:rPr lang="tr-TR" sz="2000" dirty="0"/>
              <a:t>Genel karakter olarak </a:t>
            </a:r>
            <a:r>
              <a:rPr lang="tr-TR" sz="2000" dirty="0">
                <a:solidFill>
                  <a:srgbClr val="00B050"/>
                </a:solidFill>
              </a:rPr>
              <a:t>stabil olmaları </a:t>
            </a:r>
            <a:r>
              <a:rPr lang="tr-TR" sz="2000" dirty="0"/>
              <a:t>ve kolay kontrol edilebilmeleri sebebiyle katı maddelerin kaza ile tutuşması, </a:t>
            </a:r>
            <a:r>
              <a:rPr lang="tr-TR" sz="2000" dirty="0">
                <a:solidFill>
                  <a:srgbClr val="00B050"/>
                </a:solidFill>
              </a:rPr>
              <a:t>yanması veya patlaması ihtimali </a:t>
            </a:r>
            <a:r>
              <a:rPr lang="tr-TR" sz="2000" b="1" dirty="0">
                <a:solidFill>
                  <a:srgbClr val="00B050"/>
                </a:solidFill>
              </a:rPr>
              <a:t>sıvı ve gaz yanıcılara göre daha azdır</a:t>
            </a:r>
            <a:r>
              <a:rPr lang="tr-TR" sz="2000" dirty="0">
                <a:solidFill>
                  <a:srgbClr val="00B050"/>
                </a:solidFill>
              </a:rPr>
              <a:t>.</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27</a:t>
            </a:fld>
            <a:endParaRPr kumimoji="0" lang="tr-TR"/>
          </a:p>
        </p:txBody>
      </p:sp>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323528" y="785800"/>
            <a:ext cx="8568952" cy="4214842"/>
          </a:xfrm>
        </p:spPr>
        <p:txBody>
          <a:bodyPr>
            <a:noAutofit/>
          </a:bodyPr>
          <a:lstStyle/>
          <a:p>
            <a:pPr marL="342900" indent="-342900" algn="just">
              <a:buSzPct val="100000"/>
              <a:buFont typeface="+mj-lt"/>
              <a:buAutoNum type="alphaLcParenR" startAt="2"/>
            </a:pPr>
            <a:r>
              <a:rPr lang="tr-TR" sz="2000" dirty="0">
                <a:solidFill>
                  <a:srgbClr val="FF0000"/>
                </a:solidFill>
              </a:rPr>
              <a:t>Sıvı Maddeler: </a:t>
            </a:r>
          </a:p>
          <a:p>
            <a:pPr marL="539750" indent="-363538" algn="just"/>
            <a:r>
              <a:rPr lang="tr-TR" sz="2000" dirty="0"/>
              <a:t>Belli bir hacimleri olduğu </a:t>
            </a:r>
            <a:r>
              <a:rPr lang="tr-TR" sz="2000" dirty="0">
                <a:solidFill>
                  <a:srgbClr val="C00000"/>
                </a:solidFill>
              </a:rPr>
              <a:t>halde</a:t>
            </a:r>
            <a:r>
              <a:rPr lang="tr-TR" sz="2000" dirty="0"/>
              <a:t>, </a:t>
            </a:r>
            <a:r>
              <a:rPr lang="tr-TR" sz="2000" dirty="0">
                <a:solidFill>
                  <a:srgbClr val="00B050"/>
                </a:solidFill>
              </a:rPr>
              <a:t>bulundukları kabın şeklini alabilen </a:t>
            </a:r>
            <a:r>
              <a:rPr lang="tr-TR" sz="2000" dirty="0">
                <a:solidFill>
                  <a:srgbClr val="C00000"/>
                </a:solidFill>
              </a:rPr>
              <a:t>akışkan</a:t>
            </a:r>
            <a:r>
              <a:rPr lang="tr-TR" sz="2000" dirty="0"/>
              <a:t> maddelerdir. </a:t>
            </a:r>
          </a:p>
          <a:p>
            <a:pPr marL="539750" indent="-363538" algn="just"/>
            <a:r>
              <a:rPr lang="tr-TR" sz="2000" dirty="0"/>
              <a:t>Parlayıcı sıvıların </a:t>
            </a:r>
            <a:r>
              <a:rPr lang="tr-TR" sz="2000" dirty="0">
                <a:solidFill>
                  <a:srgbClr val="00B050"/>
                </a:solidFill>
              </a:rPr>
              <a:t>tutuşma ve yanmaları </a:t>
            </a:r>
            <a:r>
              <a:rPr lang="tr-TR" sz="2000" u="sng" dirty="0">
                <a:solidFill>
                  <a:srgbClr val="00B050"/>
                </a:solidFill>
              </a:rPr>
              <a:t>buharlarının tutuşması </a:t>
            </a:r>
            <a:r>
              <a:rPr lang="tr-TR" sz="2000" u="sng" dirty="0"/>
              <a:t>ile olur. </a:t>
            </a:r>
          </a:p>
          <a:p>
            <a:pPr marL="539750" indent="-363538" algn="just"/>
            <a:r>
              <a:rPr lang="tr-TR" sz="2000" dirty="0"/>
              <a:t>Normalde </a:t>
            </a:r>
            <a:r>
              <a:rPr lang="tr-TR" sz="2000" dirty="0">
                <a:solidFill>
                  <a:srgbClr val="C00000"/>
                </a:solidFill>
              </a:rPr>
              <a:t>sıvı içinde </a:t>
            </a:r>
            <a:r>
              <a:rPr lang="tr-TR" sz="2000" u="sng" dirty="0">
                <a:solidFill>
                  <a:srgbClr val="00B050"/>
                </a:solidFill>
              </a:rPr>
              <a:t>oksijen bulunmadığında</a:t>
            </a:r>
            <a:r>
              <a:rPr lang="tr-TR" sz="2000" dirty="0">
                <a:solidFill>
                  <a:srgbClr val="00B050"/>
                </a:solidFill>
              </a:rPr>
              <a:t>n </a:t>
            </a:r>
            <a:r>
              <a:rPr lang="tr-TR" sz="2000" dirty="0">
                <a:solidFill>
                  <a:srgbClr val="C00000"/>
                </a:solidFill>
              </a:rPr>
              <a:t>sıvı yanmaz</a:t>
            </a:r>
            <a:r>
              <a:rPr lang="tr-TR" sz="2000" dirty="0"/>
              <a:t>. </a:t>
            </a:r>
          </a:p>
          <a:p>
            <a:pPr marL="539750" indent="-363538" algn="just"/>
            <a:r>
              <a:rPr lang="tr-TR" sz="2000" dirty="0"/>
              <a:t>Normal şartlar altında buharlaşabilen </a:t>
            </a:r>
            <a:r>
              <a:rPr lang="tr-TR" sz="2000" b="1" dirty="0"/>
              <a:t>parlayıcı sıvı buharları </a:t>
            </a:r>
            <a:r>
              <a:rPr lang="tr-TR" sz="2000" dirty="0"/>
              <a:t>veya ısıtılarak buharlaşan </a:t>
            </a:r>
            <a:r>
              <a:rPr lang="tr-TR" sz="2000" b="1" dirty="0">
                <a:solidFill>
                  <a:srgbClr val="FF0000"/>
                </a:solidFill>
              </a:rPr>
              <a:t>yanıcı sıvı buharları </a:t>
            </a:r>
            <a:r>
              <a:rPr lang="tr-TR" sz="2000" dirty="0">
                <a:solidFill>
                  <a:srgbClr val="00B050"/>
                </a:solidFill>
              </a:rPr>
              <a:t>yeterli ısıya ulaştığında ve/veya bir ateşleme kaynağı ile karşılaştığında </a:t>
            </a:r>
            <a:r>
              <a:rPr lang="tr-TR" sz="2000" dirty="0"/>
              <a:t>yanma başlar. </a:t>
            </a:r>
          </a:p>
          <a:p>
            <a:pPr marL="539750" indent="-363538" algn="just"/>
            <a:r>
              <a:rPr lang="tr-TR" sz="2000" dirty="0">
                <a:solidFill>
                  <a:srgbClr val="C00000"/>
                </a:solidFill>
              </a:rPr>
              <a:t>Yanıcı sıvılar </a:t>
            </a:r>
            <a:r>
              <a:rPr lang="tr-TR" sz="2000" dirty="0"/>
              <a:t>tutuşma noktasına kadar veya daha yüksek bir ısıya kadar ısıtılınca </a:t>
            </a:r>
            <a:r>
              <a:rPr lang="tr-TR" sz="2000" dirty="0">
                <a:solidFill>
                  <a:srgbClr val="00B050"/>
                </a:solidFill>
              </a:rPr>
              <a:t>uçuculuk özellikleri artar</a:t>
            </a:r>
            <a:r>
              <a:rPr lang="tr-TR" sz="2000" dirty="0">
                <a:solidFill>
                  <a:schemeClr val="accent4"/>
                </a:solidFill>
              </a:rPr>
              <a:t>, </a:t>
            </a:r>
            <a:r>
              <a:rPr lang="tr-TR" sz="2000" dirty="0"/>
              <a:t>parlayıcı sıvıların özelliklerine ulaşabilirler.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28</a:t>
            </a:fld>
            <a:endParaRPr kumimoji="0" lang="tr-TR" dirty="0"/>
          </a:p>
        </p:txBody>
      </p:sp>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p>
        </p:txBody>
      </p:sp>
      <p:sp>
        <p:nvSpPr>
          <p:cNvPr id="3" name="Rectangle 2"/>
          <p:cNvSpPr>
            <a:spLocks noGrp="1"/>
          </p:cNvSpPr>
          <p:nvPr>
            <p:ph sz="quarter" idx="13"/>
          </p:nvPr>
        </p:nvSpPr>
        <p:spPr>
          <a:xfrm>
            <a:off x="609600" y="1352551"/>
            <a:ext cx="8282880" cy="3019399"/>
          </a:xfrm>
        </p:spPr>
        <p:txBody>
          <a:bodyPr>
            <a:noAutofit/>
          </a:bodyPr>
          <a:lstStyle/>
          <a:p>
            <a:pPr marL="342900" indent="-342900">
              <a:buSzPct val="100000"/>
              <a:buFont typeface="+mj-lt"/>
              <a:buAutoNum type="alphaLcParenR" startAt="3"/>
            </a:pPr>
            <a:r>
              <a:rPr lang="tr-TR" sz="2000" dirty="0">
                <a:solidFill>
                  <a:srgbClr val="FF0000"/>
                </a:solidFill>
              </a:rPr>
              <a:t>Gaz Maddeler: </a:t>
            </a:r>
          </a:p>
          <a:p>
            <a:pPr marL="539750" indent="-363538"/>
            <a:r>
              <a:rPr lang="tr-TR" sz="2000" dirty="0">
                <a:solidFill>
                  <a:srgbClr val="C00000"/>
                </a:solidFill>
              </a:rPr>
              <a:t>Belli bir hacimleri ve şekilleri olmayan</a:t>
            </a:r>
            <a:r>
              <a:rPr lang="tr-TR" sz="2000" dirty="0"/>
              <a:t>, bulundukları kabın şeklini kolayca alan veya </a:t>
            </a:r>
            <a:r>
              <a:rPr lang="tr-TR" sz="2000" dirty="0">
                <a:solidFill>
                  <a:srgbClr val="00B050"/>
                </a:solidFill>
              </a:rPr>
              <a:t>atmosferde serbestçe yayılabilen </a:t>
            </a:r>
            <a:r>
              <a:rPr lang="tr-TR" sz="2000" dirty="0"/>
              <a:t>maddelerdir.</a:t>
            </a:r>
          </a:p>
          <a:p>
            <a:pPr marL="539750" indent="-363538"/>
            <a:r>
              <a:rPr lang="tr-TR" sz="2000" dirty="0"/>
              <a:t>Molekülleri arasındaki </a:t>
            </a:r>
            <a:r>
              <a:rPr lang="tr-TR" sz="2000" dirty="0">
                <a:solidFill>
                  <a:srgbClr val="00B050"/>
                </a:solidFill>
              </a:rPr>
              <a:t>bağlar çok zayıftır. </a:t>
            </a:r>
          </a:p>
          <a:p>
            <a:pPr marL="539750" indent="-363538"/>
            <a:r>
              <a:rPr lang="tr-TR" sz="2000" dirty="0"/>
              <a:t>Oksijenle karışmaları kolay olduğundan </a:t>
            </a:r>
            <a:r>
              <a:rPr lang="tr-TR" sz="2000" dirty="0">
                <a:solidFill>
                  <a:srgbClr val="00B050"/>
                </a:solidFill>
              </a:rPr>
              <a:t>diğer maddelere göre daha kolay ve hızlı</a:t>
            </a:r>
            <a:r>
              <a:rPr lang="tr-TR" sz="2000" dirty="0"/>
              <a:t> yanarlar. </a:t>
            </a:r>
          </a:p>
          <a:p>
            <a:pPr marL="539750" indent="-363538"/>
            <a:r>
              <a:rPr lang="tr-TR" sz="2000" dirty="0"/>
              <a:t>Teorik olarak </a:t>
            </a:r>
            <a:r>
              <a:rPr lang="tr-TR" sz="2000" dirty="0">
                <a:solidFill>
                  <a:srgbClr val="00B050"/>
                </a:solidFill>
              </a:rPr>
              <a:t>basınç altında sıvılaştırılabilirler.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29</a:t>
            </a:fld>
            <a:endParaRPr kumimoji="0" lang="tr-TR"/>
          </a:p>
        </p:txBody>
      </p:sp>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b="1" dirty="0">
                <a:solidFill>
                  <a:srgbClr val="0070C0"/>
                </a:solidFill>
              </a:rPr>
              <a:t>Yanmanın temel kavramları</a:t>
            </a:r>
          </a:p>
        </p:txBody>
      </p:sp>
      <p:sp>
        <p:nvSpPr>
          <p:cNvPr id="3" name="Rectangle 2"/>
          <p:cNvSpPr>
            <a:spLocks noGrp="1"/>
          </p:cNvSpPr>
          <p:nvPr>
            <p:ph sz="quarter" idx="13"/>
          </p:nvPr>
        </p:nvSpPr>
        <p:spPr>
          <a:xfrm>
            <a:off x="609600" y="1352551"/>
            <a:ext cx="8282880" cy="1363215"/>
          </a:xfrm>
        </p:spPr>
        <p:txBody>
          <a:bodyPr>
            <a:noAutofit/>
          </a:bodyPr>
          <a:lstStyle/>
          <a:p>
            <a:pPr algn="just">
              <a:buFont typeface="Wingdings" pitchFamily="2" charset="2"/>
              <a:buChar char="q"/>
            </a:pPr>
            <a:r>
              <a:rPr lang="tr-TR" sz="2600" dirty="0">
                <a:solidFill>
                  <a:srgbClr val="C00000"/>
                </a:solidFill>
              </a:rPr>
              <a:t>Alevlenme noktası: </a:t>
            </a:r>
            <a:r>
              <a:rPr lang="tr-TR" sz="2600" dirty="0"/>
              <a:t>Isınan maddeden çıkan </a:t>
            </a:r>
            <a:r>
              <a:rPr lang="tr-TR" sz="2600" dirty="0">
                <a:solidFill>
                  <a:srgbClr val="C00000"/>
                </a:solidFill>
              </a:rPr>
              <a:t>gazların</a:t>
            </a:r>
            <a:r>
              <a:rPr lang="tr-TR" sz="2600" dirty="0"/>
              <a:t>, </a:t>
            </a:r>
            <a:r>
              <a:rPr lang="tr-TR" sz="2600" dirty="0">
                <a:solidFill>
                  <a:schemeClr val="accent4"/>
                </a:solidFill>
              </a:rPr>
              <a:t>bir alevin geçici olarak yaklaştırılıp uzaklaştırılması sonucunda</a:t>
            </a:r>
            <a:r>
              <a:rPr lang="tr-TR" sz="2600" dirty="0"/>
              <a:t> yanmayı sürdürdüğü </a:t>
            </a:r>
            <a:r>
              <a:rPr lang="tr-TR" sz="2600" dirty="0">
                <a:solidFill>
                  <a:schemeClr val="accent4"/>
                </a:solidFill>
              </a:rPr>
              <a:t>en düşük sıcaklıktır.</a:t>
            </a:r>
            <a:endParaRPr lang="tr-TR" sz="2600" dirty="0"/>
          </a:p>
        </p:txBody>
      </p:sp>
      <p:pic>
        <p:nvPicPr>
          <p:cNvPr id="304130" name="Picture 2" descr="http://image.haber7.com/haber/haber7/photos/eglence_merkezinde_yangin_panigi13450590830_h915221.jpg">
            <a:hlinkClick r:id="rId3"/>
          </p:cNvPr>
          <p:cNvPicPr>
            <a:picLocks noChangeAspect="1" noChangeArrowheads="1"/>
          </p:cNvPicPr>
          <p:nvPr/>
        </p:nvPicPr>
        <p:blipFill>
          <a:blip r:embed="rId4" cstate="print"/>
          <a:srcRect/>
          <a:stretch>
            <a:fillRect/>
          </a:stretch>
        </p:blipFill>
        <p:spPr bwMode="auto">
          <a:xfrm>
            <a:off x="6444208" y="0"/>
            <a:ext cx="2699792" cy="1303802"/>
          </a:xfrm>
          <a:prstGeom prst="rect">
            <a:avLst/>
          </a:prstGeom>
          <a:noFill/>
        </p:spPr>
      </p:pic>
      <p:sp>
        <p:nvSpPr>
          <p:cNvPr id="5" name="4 Dikdörtgen"/>
          <p:cNvSpPr/>
          <p:nvPr/>
        </p:nvSpPr>
        <p:spPr>
          <a:xfrm>
            <a:off x="539552" y="2935272"/>
            <a:ext cx="8352928" cy="1292662"/>
          </a:xfrm>
          <a:prstGeom prst="rect">
            <a:avLst/>
          </a:prstGeom>
        </p:spPr>
        <p:txBody>
          <a:bodyPr wrap="square">
            <a:spAutoFit/>
          </a:bodyPr>
          <a:lstStyle/>
          <a:p>
            <a:pPr marL="514350" indent="-514350" algn="just">
              <a:buFont typeface="Wingdings" pitchFamily="2" charset="2"/>
              <a:buChar char="q"/>
            </a:pPr>
            <a:r>
              <a:rPr lang="tr-TR" sz="2600" dirty="0">
                <a:solidFill>
                  <a:srgbClr val="C00000"/>
                </a:solidFill>
              </a:rPr>
              <a:t>Basınçlandırma: </a:t>
            </a:r>
            <a:r>
              <a:rPr lang="tr-TR" sz="2600" dirty="0"/>
              <a:t>Kaçış yollarındaki </a:t>
            </a:r>
            <a:r>
              <a:rPr lang="tr-TR" sz="2600" dirty="0">
                <a:solidFill>
                  <a:srgbClr val="C00000"/>
                </a:solidFill>
              </a:rPr>
              <a:t>iç hava basıncını </a:t>
            </a:r>
            <a:r>
              <a:rPr lang="tr-TR" sz="2600" dirty="0"/>
              <a:t>yapının diğer mekânlarındaki basınca göre daha yüksek tutarak </a:t>
            </a:r>
            <a:r>
              <a:rPr lang="tr-TR" sz="2600" dirty="0">
                <a:solidFill>
                  <a:schemeClr val="accent4"/>
                </a:solidFill>
              </a:rPr>
              <a:t>duman sızıntısını önleme yöntemidir.</a:t>
            </a:r>
            <a:endParaRPr lang="tr-TR" sz="2600" dirty="0"/>
          </a:p>
        </p:txBody>
      </p:sp>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a:t>
            </a:fld>
            <a:endParaRPr kumimoji="0" lang="tr-TR"/>
          </a:p>
        </p:txBody>
      </p:sp>
    </p:spTree>
    <p:extLst>
      <p:ext uri="{BB962C8B-B14F-4D97-AF65-F5344CB8AC3E}">
        <p14:creationId xmlns:p14="http://schemas.microsoft.com/office/powerpoint/2010/main" val="14457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kimyasına genel bakış </a:t>
            </a:r>
            <a:r>
              <a:rPr lang="tr-TR" sz="2400" dirty="0">
                <a:solidFill>
                  <a:srgbClr val="C00000"/>
                </a:solidFill>
              </a:rPr>
              <a:t>(Devam)</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342458"/>
            <a:ext cx="6153125" cy="382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30</a:t>
            </a:fld>
            <a:endParaRPr kumimoji="0" lang="tr-TR"/>
          </a:p>
        </p:txBody>
      </p:sp>
    </p:spTree>
    <p:extLst>
      <p:ext uri="{BB962C8B-B14F-4D97-AF65-F5344CB8AC3E}">
        <p14:creationId xmlns:p14="http://schemas.microsoft.com/office/powerpoint/2010/main" val="419055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251520" y="571486"/>
            <a:ext cx="8640960" cy="4357718"/>
          </a:xfrm>
        </p:spPr>
        <p:txBody>
          <a:bodyPr>
            <a:noAutofit/>
          </a:bodyPr>
          <a:lstStyle/>
          <a:p>
            <a:pPr marL="342900" indent="-342900" algn="just">
              <a:buSzPct val="100000"/>
              <a:buFont typeface="+mj-lt"/>
              <a:buAutoNum type="arabicParenR" startAt="2"/>
            </a:pPr>
            <a:r>
              <a:rPr lang="tr-TR" sz="2000" dirty="0">
                <a:solidFill>
                  <a:srgbClr val="C00000"/>
                </a:solidFill>
              </a:rPr>
              <a:t>Yakıcı Madde (Oksijen)</a:t>
            </a:r>
            <a:r>
              <a:rPr lang="tr-TR" sz="2000" dirty="0"/>
              <a:t>:</a:t>
            </a:r>
          </a:p>
          <a:p>
            <a:pPr marL="342900" indent="-342900" algn="just">
              <a:buSzPct val="100000"/>
              <a:buFont typeface="+mj-lt"/>
              <a:buAutoNum type="arabicParenR" startAt="2"/>
            </a:pPr>
            <a:endParaRPr lang="tr-TR" sz="2000" dirty="0"/>
          </a:p>
          <a:p>
            <a:pPr algn="just"/>
            <a:r>
              <a:rPr lang="tr-TR" sz="2000" dirty="0"/>
              <a:t>Normal olarak </a:t>
            </a:r>
            <a:r>
              <a:rPr lang="tr-TR" sz="2000" dirty="0">
                <a:solidFill>
                  <a:srgbClr val="00B050"/>
                </a:solidFill>
              </a:rPr>
              <a:t>havada %21 oranında </a:t>
            </a:r>
            <a:r>
              <a:rPr lang="tr-TR" sz="2000" dirty="0"/>
              <a:t>bulunan oksijen yanma olayının temel unsurudur. </a:t>
            </a:r>
          </a:p>
          <a:p>
            <a:pPr algn="just"/>
            <a:r>
              <a:rPr lang="tr-TR" sz="2000" dirty="0">
                <a:solidFill>
                  <a:srgbClr val="00B050"/>
                </a:solidFill>
              </a:rPr>
              <a:t>Renksiz, kokusuz ve tatsız </a:t>
            </a:r>
            <a:r>
              <a:rPr lang="tr-TR" sz="2000" dirty="0"/>
              <a:t>bir gazdır. </a:t>
            </a:r>
          </a:p>
          <a:p>
            <a:pPr algn="just"/>
            <a:r>
              <a:rPr lang="tr-TR" sz="2000" dirty="0"/>
              <a:t>Oksijen oranı çok özel şartların dışında çok fazla değişmez.</a:t>
            </a:r>
          </a:p>
          <a:p>
            <a:pPr algn="just"/>
            <a:r>
              <a:rPr lang="tr-TR" sz="2000" dirty="0"/>
              <a:t>Eğer özel şartlarda </a:t>
            </a:r>
            <a:r>
              <a:rPr lang="tr-TR" sz="2000" dirty="0">
                <a:solidFill>
                  <a:srgbClr val="00B050"/>
                </a:solidFill>
              </a:rPr>
              <a:t>oksijen oranı mesela %5 artsa cisimlerin yanıcılık özellikleri çok fazla artar</a:t>
            </a:r>
            <a:r>
              <a:rPr lang="tr-TR" sz="2000" dirty="0">
                <a:solidFill>
                  <a:schemeClr val="accent4"/>
                </a:solidFill>
              </a:rPr>
              <a:t> </a:t>
            </a:r>
            <a:r>
              <a:rPr lang="tr-TR" sz="2000" dirty="0"/>
              <a:t>ve mesela </a:t>
            </a:r>
            <a:r>
              <a:rPr lang="tr-TR" sz="2000" dirty="0">
                <a:solidFill>
                  <a:srgbClr val="C00000"/>
                </a:solidFill>
              </a:rPr>
              <a:t>yürürken sürtünme ısısından</a:t>
            </a:r>
            <a:r>
              <a:rPr lang="tr-TR" sz="2000" dirty="0"/>
              <a:t> elbiselerimiz tutuşabilir. </a:t>
            </a:r>
          </a:p>
          <a:p>
            <a:pPr algn="just"/>
            <a:r>
              <a:rPr lang="tr-TR" sz="2000" dirty="0"/>
              <a:t>Yanmanın sürmesi </a:t>
            </a:r>
            <a:r>
              <a:rPr lang="tr-TR" sz="2000" dirty="0">
                <a:solidFill>
                  <a:srgbClr val="00B050"/>
                </a:solidFill>
              </a:rPr>
              <a:t>için en az %16 oranında oksijene </a:t>
            </a:r>
            <a:r>
              <a:rPr lang="tr-TR" sz="2000" dirty="0"/>
              <a:t>ihtiyaç vardır. </a:t>
            </a:r>
          </a:p>
          <a:p>
            <a:pPr algn="just"/>
            <a:r>
              <a:rPr lang="tr-TR" sz="2000" dirty="0"/>
              <a:t>Oksijenin </a:t>
            </a:r>
            <a:r>
              <a:rPr lang="tr-TR" sz="2000" dirty="0">
                <a:solidFill>
                  <a:srgbClr val="00B050"/>
                </a:solidFill>
              </a:rPr>
              <a:t>bu oranın altına düştüğü yerlerde yanma zayıf olur </a:t>
            </a:r>
            <a:r>
              <a:rPr lang="tr-TR" sz="2000" dirty="0"/>
              <a:t>ve azalan oksijen oranına göre durabilir.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31</a:t>
            </a:fld>
            <a:endParaRPr kumimoji="0" lang="tr-TR"/>
          </a:p>
        </p:txBody>
      </p:sp>
      <p:pic>
        <p:nvPicPr>
          <p:cNvPr id="288770" name="Picture 2" descr="http://atanesa.atauni.edu.tr/AtaNesADosya/dosya%5C1309/oksijen.jpg"/>
          <p:cNvPicPr>
            <a:picLocks noChangeAspect="1" noChangeArrowheads="1"/>
          </p:cNvPicPr>
          <p:nvPr/>
        </p:nvPicPr>
        <p:blipFill>
          <a:blip r:embed="rId3" cstate="print"/>
          <a:srcRect/>
          <a:stretch>
            <a:fillRect/>
          </a:stretch>
        </p:blipFill>
        <p:spPr bwMode="auto">
          <a:xfrm>
            <a:off x="7500958" y="0"/>
            <a:ext cx="1643042" cy="1314434"/>
          </a:xfrm>
          <a:prstGeom prst="rect">
            <a:avLst/>
          </a:prstGeom>
          <a:noFill/>
        </p:spPr>
      </p:pic>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3) </a:t>
            </a:r>
            <a:r>
              <a:rPr lang="tr-TR" sz="2800" b="1" dirty="0">
                <a:latin typeface="Times New Roman" pitchFamily="18" charset="0"/>
                <a:cs typeface="Times New Roman" pitchFamily="18" charset="0"/>
              </a:rPr>
              <a:t>ISI KAYNAKLARI</a:t>
            </a:r>
            <a:endParaRPr lang="en-US" sz="2800" dirty="0">
              <a:latin typeface="Times New Roman" pitchFamily="18" charset="0"/>
              <a:cs typeface="Times New Roman" pitchFamily="18" charset="0"/>
            </a:endParaRPr>
          </a:p>
        </p:txBody>
      </p:sp>
      <p:sp>
        <p:nvSpPr>
          <p:cNvPr id="5" name="Rectangle 3"/>
          <p:cNvSpPr txBox="1">
            <a:spLocks noChangeArrowheads="1"/>
          </p:cNvSpPr>
          <p:nvPr/>
        </p:nvSpPr>
        <p:spPr>
          <a:xfrm>
            <a:off x="684213" y="987574"/>
            <a:ext cx="7920037" cy="3722687"/>
          </a:xfrm>
          <a:prstGeom prst="rect">
            <a:avLst/>
          </a:prstGeom>
        </p:spPr>
        <p:txBody>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marL="320040" marR="0" lvl="0" indent="-320040" algn="just" defTabSz="914400" rtl="0" eaLnBrk="1" fontAlgn="auto" latinLnBrk="0" hangingPunct="1">
              <a:lnSpc>
                <a:spcPct val="80000"/>
              </a:lnSpc>
              <a:spcBef>
                <a:spcPts val="700"/>
              </a:spcBef>
              <a:spcAft>
                <a:spcPts val="0"/>
              </a:spcAft>
              <a:buClr>
                <a:schemeClr val="accent2"/>
              </a:buClr>
              <a:buSzPct val="60000"/>
              <a:tabLst/>
              <a:defRPr/>
            </a:pPr>
            <a:r>
              <a:rPr kumimoji="0" lang="en-US"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tr-TR"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Her maddenin yanabilmesi için ayrı bir ısı</a:t>
            </a:r>
            <a:r>
              <a:rPr kumimoji="0" lang="en-US" sz="3600" b="0" i="0" u="none" strike="noStrike" kern="1200" cap="none" spc="0" normalizeH="0" noProof="0" dirty="0">
                <a:ln>
                  <a:noFill/>
                </a:ln>
                <a:solidFill>
                  <a:schemeClr val="tx1"/>
                </a:solidFill>
                <a:effectLst/>
                <a:uLnTx/>
                <a:uFillTx/>
                <a:latin typeface="Times New Roman" pitchFamily="18" charset="0"/>
                <a:cs typeface="Times New Roman" pitchFamily="18" charset="0"/>
              </a:rPr>
              <a:t> </a:t>
            </a:r>
            <a:r>
              <a:rPr kumimoji="0" lang="tr-TR"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derecesi vardır. Yani o </a:t>
            </a:r>
            <a:r>
              <a:rPr kumimoji="0" lang="tr-TR" sz="3600" b="0" i="0" u="none" strike="noStrike" kern="1200" cap="none" spc="0" normalizeH="0" baseline="0" noProof="0" dirty="0">
                <a:ln>
                  <a:noFill/>
                </a:ln>
                <a:solidFill>
                  <a:srgbClr val="0070C0"/>
                </a:solidFill>
                <a:effectLst/>
                <a:uLnTx/>
                <a:uFillTx/>
                <a:latin typeface="Times New Roman" pitchFamily="18" charset="0"/>
                <a:cs typeface="Times New Roman" pitchFamily="18" charset="0"/>
              </a:rPr>
              <a:t>maddenin yanmaya başlayabilmesi için yeterli ısıya sıcaklığın yükselmesi gerekir. </a:t>
            </a:r>
            <a:r>
              <a:rPr kumimoji="0" lang="tr-TR" sz="3600" b="0" i="0" u="none" strike="noStrike" kern="1200" cap="none" spc="0" normalizeH="0" baseline="0" noProof="0" dirty="0">
                <a:ln>
                  <a:noFill/>
                </a:ln>
                <a:solidFill>
                  <a:srgbClr val="FF0000"/>
                </a:solidFill>
                <a:effectLst/>
                <a:uLnTx/>
                <a:uFillTx/>
                <a:latin typeface="Times New Roman" pitchFamily="18" charset="0"/>
                <a:cs typeface="Times New Roman" pitchFamily="18" charset="0"/>
              </a:rPr>
              <a:t>Mesela bir kağıtla bir tahtayı elimize alalım. </a:t>
            </a:r>
            <a:endParaRPr kumimoji="0" lang="en-US" sz="3600" b="0" i="0" u="none" strike="noStrike" kern="1200" cap="none" spc="0" normalizeH="0" baseline="0" noProof="0" dirty="0">
              <a:ln>
                <a:noFill/>
              </a:ln>
              <a:solidFill>
                <a:srgbClr val="FF0000"/>
              </a:solidFill>
              <a:effectLst/>
              <a:uLnTx/>
              <a:uFillTx/>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800" b="1" dirty="0">
                <a:latin typeface="Times New Roman" pitchFamily="18" charset="0"/>
                <a:cs typeface="Times New Roman" pitchFamily="18" charset="0"/>
              </a:rPr>
              <a:t>ISI KAYNAKLARI</a:t>
            </a:r>
            <a:endParaRPr lang="en-US" sz="2800" dirty="0">
              <a:latin typeface="Times New Roman" pitchFamily="18" charset="0"/>
              <a:cs typeface="Times New Roman" pitchFamily="18" charset="0"/>
            </a:endParaRPr>
          </a:p>
        </p:txBody>
      </p:sp>
      <p:sp>
        <p:nvSpPr>
          <p:cNvPr id="5" name="Rectangle 3"/>
          <p:cNvSpPr txBox="1">
            <a:spLocks noChangeArrowheads="1"/>
          </p:cNvSpPr>
          <p:nvPr/>
        </p:nvSpPr>
        <p:spPr>
          <a:xfrm>
            <a:off x="684213" y="987574"/>
            <a:ext cx="7920037" cy="3722687"/>
          </a:xfrm>
          <a:prstGeom prst="rect">
            <a:avLst/>
          </a:prstGeom>
        </p:spPr>
        <p:txBody>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marL="320040" indent="-320040" algn="just">
              <a:lnSpc>
                <a:spcPct val="80000"/>
              </a:lnSpc>
              <a:spcBef>
                <a:spcPts val="700"/>
              </a:spcBef>
              <a:buClr>
                <a:schemeClr val="accent2"/>
              </a:buClr>
              <a:buSzPct val="60000"/>
            </a:pPr>
            <a:r>
              <a:rPr kumimoji="0" lang="en-US"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lang="tr-TR" sz="3200" dirty="0">
                <a:latin typeface="Times New Roman" pitchFamily="18" charset="0"/>
                <a:cs typeface="Times New Roman" pitchFamily="18" charset="0"/>
              </a:rPr>
              <a:t>Bir kibritle kağıt parçasını tutuşturabildiğimiz halde tahtayı aynı şekilde tutuşturamayız. </a:t>
            </a:r>
            <a:r>
              <a:rPr lang="tr-TR" sz="3200" dirty="0">
                <a:solidFill>
                  <a:srgbClr val="0070C0"/>
                </a:solidFill>
                <a:latin typeface="Times New Roman" pitchFamily="18" charset="0"/>
                <a:cs typeface="Times New Roman" pitchFamily="18" charset="0"/>
              </a:rPr>
              <a:t>Çünkü tahtanın yanma sıcaklığına ulaşması gerekmektedir. </a:t>
            </a:r>
            <a:r>
              <a:rPr lang="tr-TR" sz="3200" dirty="0">
                <a:solidFill>
                  <a:srgbClr val="FF0000"/>
                </a:solidFill>
                <a:latin typeface="Times New Roman" pitchFamily="18" charset="0"/>
                <a:cs typeface="Times New Roman" pitchFamily="18" charset="0"/>
              </a:rPr>
              <a:t>Kağıtta bu süre ve yanma sıcaklığının düşük olması, kağıdın kolayca yanmaya başlamasını temin eder.</a:t>
            </a:r>
            <a:endParaRPr lang="en-US" sz="3200" dirty="0">
              <a:solidFill>
                <a:srgbClr val="FF0000"/>
              </a:solidFill>
              <a:latin typeface="Times New Roman" pitchFamily="18" charset="0"/>
              <a:cs typeface="Times New Roman" pitchFamily="18" charset="0"/>
            </a:endParaRPr>
          </a:p>
          <a:p>
            <a:pPr marL="320040" marR="0" lvl="0" indent="-320040" algn="just" defTabSz="914400" rtl="0" eaLnBrk="1" fontAlgn="auto" latinLnBrk="0" hangingPunct="1">
              <a:lnSpc>
                <a:spcPct val="80000"/>
              </a:lnSpc>
              <a:spcBef>
                <a:spcPts val="700"/>
              </a:spcBef>
              <a:spcAft>
                <a:spcPts val="0"/>
              </a:spcAft>
              <a:buClr>
                <a:schemeClr val="accent2"/>
              </a:buClr>
              <a:buSzPct val="60000"/>
              <a:tabLst/>
              <a:defRPr/>
            </a:pPr>
            <a:endParaRPr kumimoji="0" lang="en-US"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tr-TR" sz="2800" b="1" dirty="0">
                <a:latin typeface="Times New Roman" pitchFamily="18" charset="0"/>
                <a:cs typeface="Times New Roman" pitchFamily="18" charset="0"/>
              </a:rPr>
              <a:t>ISI KAYNAKLARI</a:t>
            </a:r>
            <a:endParaRPr lang="en-US" sz="2800" dirty="0">
              <a:latin typeface="Times New Roman" pitchFamily="18" charset="0"/>
              <a:cs typeface="Times New Roman" pitchFamily="18" charset="0"/>
            </a:endParaRPr>
          </a:p>
        </p:txBody>
      </p:sp>
      <p:sp>
        <p:nvSpPr>
          <p:cNvPr id="5" name="Rectangle 3"/>
          <p:cNvSpPr txBox="1">
            <a:spLocks noChangeArrowheads="1"/>
          </p:cNvSpPr>
          <p:nvPr/>
        </p:nvSpPr>
        <p:spPr>
          <a:xfrm>
            <a:off x="684213" y="987574"/>
            <a:ext cx="7920037" cy="3722687"/>
          </a:xfrm>
          <a:prstGeom prst="rect">
            <a:avLst/>
          </a:prstGeom>
        </p:spPr>
        <p:txBody>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endParaRPr kumimoji="0" lang="tr-TR" sz="2400" b="0" i="0" u="none" strike="noStrike" kern="1200" cap="none" spc="0" normalizeH="0" baseline="0" noProof="0" dirty="0">
              <a:ln>
                <a:noFill/>
              </a:ln>
              <a:solidFill>
                <a:schemeClr val="tx1"/>
              </a:solidFill>
              <a:effectLst/>
              <a:uLnTx/>
              <a:uFillTx/>
              <a:latin typeface="Comic Sans MS" pitchFamily="66" charset="0"/>
              <a:ea typeface="+mn-ea"/>
              <a:cs typeface="+mn-cs"/>
            </a:endParaRPr>
          </a:p>
          <a:p>
            <a:pPr algn="just"/>
            <a:r>
              <a:rPr lang="tr-TR" sz="3200" dirty="0"/>
              <a:t>Katı bir maddenin veya bir akaryakıtın yanması için, </a:t>
            </a:r>
            <a:r>
              <a:rPr lang="tr-TR" sz="3200" dirty="0">
                <a:solidFill>
                  <a:srgbClr val="0070C0"/>
                </a:solidFill>
              </a:rPr>
              <a:t>yanmaya başlamasına yetecek kadar ısı verilmesi gerekir. </a:t>
            </a:r>
            <a:r>
              <a:rPr lang="tr-TR" sz="3200" dirty="0">
                <a:solidFill>
                  <a:srgbClr val="FF0000"/>
                </a:solidFill>
              </a:rPr>
              <a:t>Yanma ısısı o maddenin çıkartacağı buharın yanacağı en alçak ısı derecesidir.</a:t>
            </a:r>
            <a:endParaRPr lang="en-US" sz="3200" dirty="0">
              <a:solidFill>
                <a:srgbClr val="FF0000"/>
              </a:solidFill>
            </a:endParaRPr>
          </a:p>
          <a:p>
            <a:pPr marL="320040" marR="0" lvl="0" indent="-320040" algn="just" defTabSz="914400" rtl="0" eaLnBrk="1" fontAlgn="auto" latinLnBrk="0" hangingPunct="1">
              <a:lnSpc>
                <a:spcPct val="80000"/>
              </a:lnSpc>
              <a:spcBef>
                <a:spcPts val="700"/>
              </a:spcBef>
              <a:spcAft>
                <a:spcPts val="0"/>
              </a:spcAft>
              <a:buClr>
                <a:schemeClr val="accent2"/>
              </a:buClr>
              <a:buSzPct val="60000"/>
              <a:tabLst/>
              <a:defRPr/>
            </a:pPr>
            <a:endParaRPr kumimoji="0" lang="en-US" sz="36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pPr algn="just"/>
            <a:r>
              <a:rPr lang="tr-TR" sz="2000" dirty="0">
                <a:solidFill>
                  <a:srgbClr val="FF0000"/>
                </a:solidFill>
              </a:rPr>
              <a:t>Isı kaynakları, </a:t>
            </a:r>
            <a:r>
              <a:rPr lang="tr-TR" sz="2000" dirty="0"/>
              <a:t>yanıcı maddeyi tutuşma sıcaklığına (yanma noktasına) gelecek kadar ısıtan kaynaklardır.</a:t>
            </a:r>
            <a:endParaRPr lang="en-US" sz="2000" dirty="0"/>
          </a:p>
          <a:p>
            <a:pPr algn="just">
              <a:buNone/>
            </a:pPr>
            <a:endParaRPr lang="tr-TR" sz="2000" dirty="0"/>
          </a:p>
          <a:p>
            <a:pPr algn="just"/>
            <a:endParaRPr lang="tr-TR" sz="2000" dirty="0"/>
          </a:p>
          <a:p>
            <a:pPr algn="just"/>
            <a:endParaRPr lang="tr-TR" sz="20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35</a:t>
            </a:fld>
            <a:endParaRPr kumimoji="0" lang="tr-TR"/>
          </a:p>
        </p:txBody>
      </p:sp>
      <p:sp>
        <p:nvSpPr>
          <p:cNvPr id="6" name="Rectangle 3"/>
          <p:cNvSpPr txBox="1">
            <a:spLocks noChangeArrowheads="1"/>
          </p:cNvSpPr>
          <p:nvPr/>
        </p:nvSpPr>
        <p:spPr>
          <a:xfrm>
            <a:off x="457200" y="1577553"/>
            <a:ext cx="8003232" cy="3946525"/>
          </a:xfrm>
          <a:prstGeom prst="rect">
            <a:avLst/>
          </a:prstGeom>
        </p:spPr>
        <p:txBody>
          <a:bodyPr vert="horz">
            <a:normAutofit fontScale="92500"/>
          </a:bodyPr>
          <a:lstStyle/>
          <a:p>
            <a:pPr marL="320040" marR="0" lvl="0" indent="-320040" algn="l" defTabSz="914400" rtl="0" eaLnBrk="1" fontAlgn="auto" latinLnBrk="0" hangingPunct="1">
              <a:lnSpc>
                <a:spcPct val="150000"/>
              </a:lnSpc>
              <a:spcBef>
                <a:spcPts val="700"/>
              </a:spcBef>
              <a:spcAft>
                <a:spcPts val="0"/>
              </a:spcAft>
              <a:buClr>
                <a:schemeClr val="accent2"/>
              </a:buClr>
              <a:buSzPct val="60000"/>
              <a:buFontTx/>
              <a:buNone/>
              <a:tabLst/>
              <a:defRPr/>
            </a:pPr>
            <a:endParaRPr kumimoji="0" lang="tr-TR" sz="2000" b="0" i="0" u="none" strike="noStrike" kern="1200" cap="none" spc="0" normalizeH="0" baseline="0" noProof="0" dirty="0">
              <a:ln>
                <a:noFill/>
              </a:ln>
              <a:solidFill>
                <a:schemeClr val="accent2"/>
              </a:solidFill>
              <a:effectLst/>
              <a:uLnTx/>
              <a:uFillTx/>
              <a:latin typeface="Trebuchet MS" pitchFamily="34" charset="0"/>
              <a:ea typeface="+mn-ea"/>
              <a:cs typeface="+mn-cs"/>
            </a:endParaRPr>
          </a:p>
          <a:p>
            <a:pPr marL="320040" marR="0" lvl="0" indent="-320040" algn="l" defTabSz="914400" rtl="0" eaLnBrk="1" fontAlgn="auto" latinLnBrk="0" hangingPunct="1">
              <a:lnSpc>
                <a:spcPct val="150000"/>
              </a:lnSpc>
              <a:spcBef>
                <a:spcPts val="700"/>
              </a:spcBef>
              <a:spcAft>
                <a:spcPts val="0"/>
              </a:spcAft>
              <a:buClr>
                <a:schemeClr val="accent2"/>
              </a:buClr>
              <a:buSzPct val="60000"/>
              <a:buFontTx/>
              <a:buNone/>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Bir maddenin yanmaya başlaması için   yeterli miktarda ısıya ihtiyaç vardır. İhtiyaç duyulan bu ısı bir çok kaynaktan elde edilmektedir.</a:t>
            </a:r>
          </a:p>
          <a:p>
            <a:pPr marL="320040" marR="0" lvl="0" indent="-320040" algn="l" defTabSz="914400" rtl="0" eaLnBrk="1" fontAlgn="auto" latinLnBrk="0" hangingPunct="1">
              <a:lnSpc>
                <a:spcPct val="150000"/>
              </a:lnSpc>
              <a:spcBef>
                <a:spcPts val="700"/>
              </a:spcBef>
              <a:spcAft>
                <a:spcPts val="0"/>
              </a:spcAft>
              <a:buClr>
                <a:schemeClr val="accent2"/>
              </a:buClr>
              <a:buSzPct val="60000"/>
              <a:buFont typeface="Wingdings"/>
              <a:buChar char=""/>
              <a:tabLst/>
              <a:defRPr/>
            </a:pPr>
            <a:r>
              <a:rPr kumimoji="0" lang="tr-TR" sz="22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itchFamily="18" charset="0"/>
                <a:cs typeface="Times New Roman" pitchFamily="18" charset="0"/>
              </a:rPr>
              <a:t>Isı kaynakları iki kısımda incelenir.</a:t>
            </a:r>
          </a:p>
          <a:p>
            <a:pPr marL="914400" marR="0" lvl="2" indent="-228600" algn="l" defTabSz="914400" rtl="0" eaLnBrk="1" fontAlgn="auto" latinLnBrk="0" hangingPunct="1">
              <a:lnSpc>
                <a:spcPct val="150000"/>
              </a:lnSpc>
              <a:spcBef>
                <a:spcPts val="500"/>
              </a:spcBef>
              <a:spcAft>
                <a:spcPts val="0"/>
              </a:spcAft>
              <a:buClr>
                <a:schemeClr val="accent2"/>
              </a:buClr>
              <a:buSzPct val="75000"/>
              <a:buFont typeface="Wingdings" pitchFamily="2" charset="2"/>
              <a:buChar char="ü"/>
              <a:tabLst/>
              <a:defRPr/>
            </a:pPr>
            <a:r>
              <a:rPr kumimoji="0" lang="tr-TR" sz="2200" b="1"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 	Doğal Isı Kaynakları </a:t>
            </a:r>
            <a:endParaRPr kumimoji="0" lang="tr-TR" sz="22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endParaRPr>
          </a:p>
          <a:p>
            <a:pPr marL="914400" marR="0" lvl="2" indent="-228600" algn="l" defTabSz="914400" rtl="0" eaLnBrk="1" fontAlgn="auto" latinLnBrk="0" hangingPunct="1">
              <a:lnSpc>
                <a:spcPct val="150000"/>
              </a:lnSpc>
              <a:spcBef>
                <a:spcPts val="500"/>
              </a:spcBef>
              <a:spcAft>
                <a:spcPts val="0"/>
              </a:spcAft>
              <a:buClr>
                <a:schemeClr val="accent2"/>
              </a:buClr>
              <a:buSzPct val="75000"/>
              <a:buFont typeface="Wingdings" pitchFamily="2" charset="2"/>
              <a:buChar char="ü"/>
              <a:tabLst/>
              <a:defRPr/>
            </a:pPr>
            <a:r>
              <a:rPr kumimoji="0" lang="tr-TR" sz="2200" b="1"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    	Yapay Isı Kaynakları</a:t>
            </a:r>
            <a:endParaRPr kumimoji="0" lang="tr-TR" sz="22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endParaRPr>
          </a:p>
          <a:p>
            <a:pPr marL="320040" marR="0" lvl="0" indent="-320040" algn="l" defTabSz="914400" rtl="0" eaLnBrk="1" fontAlgn="auto" latinLnBrk="0" hangingPunct="1">
              <a:lnSpc>
                <a:spcPct val="150000"/>
              </a:lnSpc>
              <a:spcBef>
                <a:spcPts val="700"/>
              </a:spcBef>
              <a:spcAft>
                <a:spcPts val="0"/>
              </a:spcAft>
              <a:buClr>
                <a:schemeClr val="accent2"/>
              </a:buClr>
              <a:buSzPct val="60000"/>
              <a:buFontTx/>
              <a:buNone/>
              <a:tabLst/>
              <a:defRPr/>
            </a:pPr>
            <a:r>
              <a:rPr kumimoji="0" lang="tr-TR" sz="24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 </a:t>
            </a:r>
          </a:p>
        </p:txBody>
      </p:sp>
    </p:spTree>
    <p:extLst>
      <p:ext uri="{BB962C8B-B14F-4D97-AF65-F5344CB8AC3E}">
        <p14:creationId xmlns:p14="http://schemas.microsoft.com/office/powerpoint/2010/main" val="1979016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50825" y="1052513"/>
            <a:ext cx="7561535" cy="3751485"/>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Tx/>
              <a:buNone/>
              <a:tabLst/>
              <a:defRPr/>
            </a:pPr>
            <a:r>
              <a:rPr kumimoji="0" lang="tr-TR" sz="2000" b="1" i="0" u="none" strike="noStrike" kern="1200" cap="none" spc="0" normalizeH="0" baseline="0" noProof="0" dirty="0">
                <a:ln>
                  <a:noFill/>
                </a:ln>
                <a:solidFill>
                  <a:schemeClr val="tx1"/>
                </a:solidFill>
                <a:effectLst/>
                <a:uLnTx/>
                <a:uFillTx/>
                <a:latin typeface="+mn-lt"/>
                <a:ea typeface="+mn-ea"/>
                <a:cs typeface="+mn-cs"/>
              </a:rPr>
              <a:t>   </a:t>
            </a:r>
          </a:p>
          <a:p>
            <a:pPr marL="320040" marR="0" lvl="0" indent="-320040" algn="l" defTabSz="914400" rtl="0" eaLnBrk="1" fontAlgn="auto" latinLnBrk="0" hangingPunct="1">
              <a:lnSpc>
                <a:spcPct val="80000"/>
              </a:lnSpc>
              <a:spcBef>
                <a:spcPts val="700"/>
              </a:spcBef>
              <a:spcAft>
                <a:spcPts val="0"/>
              </a:spcAft>
              <a:buClr>
                <a:schemeClr val="accent2"/>
              </a:buClr>
              <a:buSzPct val="60000"/>
              <a:buFontTx/>
              <a:buNone/>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tr-TR" sz="2000" b="1"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Doğal Isı Kaynakları</a:t>
            </a: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p>
          <a:p>
            <a:pPr marL="320040" marR="0" lvl="0" indent="-320040" algn="l" defTabSz="914400" rtl="0" eaLnBrk="1" fontAlgn="auto" latinLnBrk="0" hangingPunct="1">
              <a:lnSpc>
                <a:spcPct val="80000"/>
              </a:lnSpc>
              <a:spcBef>
                <a:spcPts val="700"/>
              </a:spcBef>
              <a:spcAft>
                <a:spcPts val="0"/>
              </a:spcAft>
              <a:buClr>
                <a:schemeClr val="accent2"/>
              </a:buClr>
              <a:buSzPct val="60000"/>
              <a:buFontTx/>
              <a:buNone/>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p>
          <a:p>
            <a:pPr marL="320040" marR="0" lvl="0" indent="-320040" algn="l" defTabSz="914400" rtl="0" eaLnBrk="1" fontAlgn="auto" latinLnBrk="0" hangingPunct="1">
              <a:lnSpc>
                <a:spcPct val="15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Güneş</a:t>
            </a:r>
          </a:p>
          <a:p>
            <a:pPr marL="320040" marR="0" lvl="0" indent="-320040" algn="l" defTabSz="914400" rtl="0" eaLnBrk="1" fontAlgn="auto" latinLnBrk="0" hangingPunct="1">
              <a:lnSpc>
                <a:spcPct val="15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Yıldırım</a:t>
            </a:r>
          </a:p>
          <a:p>
            <a:pPr marL="320040" marR="0" lvl="0" indent="-320040" algn="l" defTabSz="914400" rtl="0" eaLnBrk="1" fontAlgn="auto" latinLnBrk="0" hangingPunct="1">
              <a:lnSpc>
                <a:spcPct val="15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Volkanlar</a:t>
            </a:r>
          </a:p>
          <a:p>
            <a:pPr marL="320040" marR="0" lvl="0" indent="-320040" algn="l" defTabSz="914400" rtl="0" eaLnBrk="1" fontAlgn="auto" latinLnBrk="0" hangingPunct="1">
              <a:lnSpc>
                <a:spcPct val="150000"/>
              </a:lnSpc>
              <a:spcBef>
                <a:spcPts val="700"/>
              </a:spcBef>
              <a:spcAft>
                <a:spcPts val="0"/>
              </a:spcAft>
              <a:buClr>
                <a:schemeClr val="accent2"/>
              </a:buClr>
              <a:buSzPct val="60000"/>
              <a:buFontTx/>
              <a:buNone/>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tr-TR" sz="20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Güneş:</a:t>
            </a: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t>
            </a: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Güneşin radyasyon şeklinde yaydığı enerjiye </a:t>
            </a:r>
            <a:r>
              <a:rPr kumimoji="0" lang="tr-TR" sz="2000" b="1" i="0" u="none" strike="noStrike" kern="1200" cap="none" spc="0" normalizeH="0" baseline="0" noProof="0" dirty="0">
                <a:ln>
                  <a:noFill/>
                </a:ln>
                <a:solidFill>
                  <a:schemeClr val="accent2"/>
                </a:solidFill>
                <a:effectLst>
                  <a:outerShdw blurRad="38100" dist="38100" dir="2700000" algn="tl">
                    <a:srgbClr val="000000"/>
                  </a:outerShdw>
                </a:effectLst>
                <a:uLnTx/>
                <a:uFillTx/>
                <a:latin typeface="Times New Roman" pitchFamily="18" charset="0"/>
                <a:cs typeface="Times New Roman" pitchFamily="18" charset="0"/>
              </a:rPr>
              <a:t>güneş ısısı enerjisi</a:t>
            </a:r>
            <a:r>
              <a:rPr kumimoji="0" lang="tr-TR" sz="20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Times New Roman" pitchFamily="18" charset="0"/>
                <a:cs typeface="Times New Roman" pitchFamily="18" charset="0"/>
              </a:rPr>
              <a:t> </a:t>
            </a: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denir. </a:t>
            </a:r>
            <a:endParaRPr kumimoji="0" lang="tr-TR" sz="2000" b="1" i="0" u="sng" strike="noStrike" kern="1200" cap="none" spc="0" normalizeH="0" baseline="0" noProof="0" dirty="0">
              <a:ln>
                <a:noFill/>
              </a:ln>
              <a:solidFill>
                <a:schemeClr val="tx1"/>
              </a:solidFill>
              <a:effectLst/>
              <a:uLnTx/>
              <a:uFillTx/>
              <a:latin typeface="Times New Roman" pitchFamily="18" charset="0"/>
              <a:cs typeface="Times New Roman" pitchFamily="18" charset="0"/>
              <a:hlinkClick r:id="rId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p:cTn id="7" dur="500" decel="50000" fill="hold">
                                          <p:stCondLst>
                                            <p:cond delay="0"/>
                                          </p:stCondLst>
                                        </p:cTn>
                                        <p:tgtEl>
                                          <p:spTgt spid="6">
                                            <p:txEl>
                                              <p:pRg st="3" end="3"/>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xEl>
                                              <p:pRg st="3" end="3"/>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xEl>
                                              <p:pRg st="3" end="3"/>
                                            </p:txEl>
                                          </p:spTgt>
                                        </p:tgtEl>
                                        <p:attrNameLst>
                                          <p:attrName>ppt_w</p:attrName>
                                        </p:attrNameLst>
                                      </p:cBhvr>
                                      <p:tavLst>
                                        <p:tav tm="0">
                                          <p:val>
                                            <p:strVal val="#ppt_w*.05"/>
                                          </p:val>
                                        </p:tav>
                                        <p:tav tm="100000">
                                          <p:val>
                                            <p:strVal val="#ppt_w"/>
                                          </p:val>
                                        </p:tav>
                                      </p:tavLst>
                                    </p:anim>
                                    <p:anim calcmode="lin" valueType="num">
                                      <p:cBhvr>
                                        <p:cTn id="10" dur="1000" fill="hold"/>
                                        <p:tgtEl>
                                          <p:spTgt spid="6">
                                            <p:txEl>
                                              <p:pRg st="3" end="3"/>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xEl>
                                              <p:pRg st="3" end="3"/>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xEl>
                                              <p:pRg st="3" end="3"/>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xEl>
                                              <p:pRg st="3" end="3"/>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xEl>
                                              <p:pRg st="3" end="3"/>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p:cTn id="17" dur="500" decel="50000" fill="hold">
                                          <p:stCondLst>
                                            <p:cond delay="0"/>
                                          </p:stCondLst>
                                        </p:cTn>
                                        <p:tgtEl>
                                          <p:spTgt spid="6">
                                            <p:txEl>
                                              <p:pRg st="4" end="4"/>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xEl>
                                              <p:pRg st="4" end="4"/>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xEl>
                                              <p:pRg st="4" end="4"/>
                                            </p:txEl>
                                          </p:spTgt>
                                        </p:tgtEl>
                                        <p:attrNameLst>
                                          <p:attrName>ppt_w</p:attrName>
                                        </p:attrNameLst>
                                      </p:cBhvr>
                                      <p:tavLst>
                                        <p:tav tm="0">
                                          <p:val>
                                            <p:strVal val="#ppt_w*.05"/>
                                          </p:val>
                                        </p:tav>
                                        <p:tav tm="100000">
                                          <p:val>
                                            <p:strVal val="#ppt_w"/>
                                          </p:val>
                                        </p:tav>
                                      </p:tavLst>
                                    </p:anim>
                                    <p:anim calcmode="lin" valueType="num">
                                      <p:cBhvr>
                                        <p:cTn id="20" dur="1000" fill="hold"/>
                                        <p:tgtEl>
                                          <p:spTgt spid="6">
                                            <p:txEl>
                                              <p:pRg st="4" end="4"/>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xEl>
                                              <p:pRg st="4" end="4"/>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xEl>
                                              <p:pRg st="4" end="4"/>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xEl>
                                              <p:pRg st="4" end="4"/>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xEl>
                                              <p:pRg st="4" end="4"/>
                                            </p:txEl>
                                          </p:spTgt>
                                        </p:tgtEl>
                                      </p:cBhvr>
                                    </p:animEffect>
                                  </p:childTnLst>
                                </p:cTn>
                              </p:par>
                              <p:par>
                                <p:cTn id="25" presetID="25"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p:cTn id="27" dur="500" decel="50000" fill="hold">
                                          <p:stCondLst>
                                            <p:cond delay="0"/>
                                          </p:stCondLst>
                                        </p:cTn>
                                        <p:tgtEl>
                                          <p:spTgt spid="6">
                                            <p:txEl>
                                              <p:pRg st="5" end="5"/>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6">
                                            <p:txEl>
                                              <p:pRg st="5" end="5"/>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6">
                                            <p:txEl>
                                              <p:pRg st="5" end="5"/>
                                            </p:txEl>
                                          </p:spTgt>
                                        </p:tgtEl>
                                        <p:attrNameLst>
                                          <p:attrName>ppt_w</p:attrName>
                                        </p:attrNameLst>
                                      </p:cBhvr>
                                      <p:tavLst>
                                        <p:tav tm="0">
                                          <p:val>
                                            <p:strVal val="#ppt_w*.05"/>
                                          </p:val>
                                        </p:tav>
                                        <p:tav tm="100000">
                                          <p:val>
                                            <p:strVal val="#ppt_w"/>
                                          </p:val>
                                        </p:tav>
                                      </p:tavLst>
                                    </p:anim>
                                    <p:anim calcmode="lin" valueType="num">
                                      <p:cBhvr>
                                        <p:cTn id="30" dur="1000" fill="hold"/>
                                        <p:tgtEl>
                                          <p:spTgt spid="6">
                                            <p:txEl>
                                              <p:pRg st="5" end="5"/>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6">
                                            <p:txEl>
                                              <p:pRg st="5" end="5"/>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6">
                                            <p:txEl>
                                              <p:pRg st="5" end="5"/>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6">
                                            <p:txEl>
                                              <p:pRg st="5" end="5"/>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6">
                                            <p:txEl>
                                              <p:pRg st="5" end="5"/>
                                            </p:txEl>
                                          </p:spTgt>
                                        </p:tgtEl>
                                      </p:cBhvr>
                                    </p:animEffect>
                                  </p:childTnLst>
                                </p:cTn>
                              </p:par>
                              <p:par>
                                <p:cTn id="35" presetID="25"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p:cTn id="37" dur="500" decel="50000" fill="hold">
                                          <p:stCondLst>
                                            <p:cond delay="0"/>
                                          </p:stCondLst>
                                        </p:cTn>
                                        <p:tgtEl>
                                          <p:spTgt spid="6">
                                            <p:txEl>
                                              <p:pRg st="6" end="6"/>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6">
                                            <p:txEl>
                                              <p:pRg st="6" end="6"/>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6">
                                            <p:txEl>
                                              <p:pRg st="6" end="6"/>
                                            </p:txEl>
                                          </p:spTgt>
                                        </p:tgtEl>
                                        <p:attrNameLst>
                                          <p:attrName>ppt_w</p:attrName>
                                        </p:attrNameLst>
                                      </p:cBhvr>
                                      <p:tavLst>
                                        <p:tav tm="0">
                                          <p:val>
                                            <p:strVal val="#ppt_w*.05"/>
                                          </p:val>
                                        </p:tav>
                                        <p:tav tm="100000">
                                          <p:val>
                                            <p:strVal val="#ppt_w"/>
                                          </p:val>
                                        </p:tav>
                                      </p:tavLst>
                                    </p:anim>
                                    <p:anim calcmode="lin" valueType="num">
                                      <p:cBhvr>
                                        <p:cTn id="40" dur="1000" fill="hold"/>
                                        <p:tgtEl>
                                          <p:spTgt spid="6">
                                            <p:txEl>
                                              <p:pRg st="6" end="6"/>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6">
                                            <p:txEl>
                                              <p:pRg st="6" end="6"/>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6">
                                            <p:txEl>
                                              <p:pRg st="6" end="6"/>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6">
                                            <p:txEl>
                                              <p:pRg st="6" end="6"/>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1275607"/>
            <a:ext cx="8075240" cy="3672408"/>
          </a:xfrm>
          <a:prstGeom prst="rect">
            <a:avLst/>
          </a:prstGeom>
        </p:spPr>
        <p:txBody>
          <a:bodyPr vert="horz">
            <a:normAutofit fontScale="8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Tx/>
              <a:buNone/>
              <a:tabLst/>
              <a:defRPr/>
            </a:pPr>
            <a:r>
              <a:rPr kumimoji="0" lang="tr-TR" sz="2200" b="1"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   Suni Isı Kaynaklar</a:t>
            </a:r>
            <a:r>
              <a:rPr kumimoji="0" lang="tr-TR" sz="22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rPr>
              <a:t>ı</a:t>
            </a:r>
          </a:p>
          <a:p>
            <a:pPr marL="320040" marR="0" lvl="0" indent="-320040" algn="l" defTabSz="914400" rtl="0" eaLnBrk="1" fontAlgn="auto" latinLnBrk="0" hangingPunct="1">
              <a:lnSpc>
                <a:spcPct val="100000"/>
              </a:lnSpc>
              <a:spcBef>
                <a:spcPts val="700"/>
              </a:spcBef>
              <a:spcAft>
                <a:spcPts val="0"/>
              </a:spcAft>
              <a:buClr>
                <a:schemeClr val="accent2"/>
              </a:buClr>
              <a:buSzPct val="60000"/>
              <a:buFontTx/>
              <a:buNone/>
              <a:tabLst/>
              <a:defRPr/>
            </a:pPr>
            <a:endParaRPr kumimoji="0" lang="tr-TR" sz="2200" b="0" i="0" u="none" strike="noStrike" kern="1200" cap="none" spc="0" normalizeH="0" baseline="0" noProof="0" dirty="0">
              <a:ln>
                <a:noFill/>
              </a:ln>
              <a:solidFill>
                <a:schemeClr val="accent2"/>
              </a:solidFill>
              <a:effectLst/>
              <a:uLnTx/>
              <a:uFillTx/>
              <a:latin typeface="Times New Roman" pitchFamily="18" charset="0"/>
              <a:cs typeface="Times New Roman" pitchFamily="18" charset="0"/>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Açık Ateşler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Elektrik Arkları</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Aşırı Isı Veren Kaynaklar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Kızgın Yüzeyler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Kıvılcımlar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Statik Elektrik Arkları</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Sürtünme ile ortaya çıkan ısı</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Çarpmalarla ortaya çıkan kıvılcımlar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Tx/>
              <a:buNone/>
              <a:tabLst/>
              <a:defRPr/>
            </a:pPr>
            <a:r>
              <a:rPr kumimoji="0" lang="tr-TR" sz="2400" b="1" i="0" u="none" strike="noStrike" kern="1200" cap="none" spc="0" normalizeH="0" baseline="0" noProof="0" dirty="0">
                <a:ln>
                  <a:noFill/>
                </a:ln>
                <a:solidFill>
                  <a:schemeClr val="tx1"/>
                </a:solidFill>
                <a:effectLst/>
                <a:uLnTx/>
                <a:uFillTx/>
                <a:latin typeface="Trebuchet MS" pitchFamily="34" charset="0"/>
                <a:ea typeface="+mn-ea"/>
                <a:cs typeface="+mn-cs"/>
              </a:rPr>
              <a:t>    </a:t>
            </a:r>
            <a:r>
              <a:rPr kumimoji="0" lang="tr-TR" sz="2400" b="1" i="0" u="none" strike="noStrike" kern="1200" cap="none" spc="0" normalizeH="0" baseline="0" noProof="0" dirty="0">
                <a:ln>
                  <a:noFill/>
                </a:ln>
                <a:solidFill>
                  <a:schemeClr val="tx1"/>
                </a:solidFill>
                <a:effectLst/>
                <a:uLnTx/>
                <a:uFillTx/>
                <a:latin typeface="+mn-lt"/>
                <a:ea typeface="+mn-ea"/>
                <a:cs typeface="+mn-cs"/>
              </a:rPr>
              <a:t> </a:t>
            </a:r>
            <a:endParaRPr kumimoji="0" lang="tr-TR" sz="2400" b="1" i="0" u="none" strike="noStrike" kern="1200" cap="none" spc="0" normalizeH="0" baseline="0" noProof="0" dirty="0">
              <a:ln>
                <a:noFill/>
              </a:ln>
              <a:solidFill>
                <a:schemeClr val="tx1"/>
              </a:solidFill>
              <a:effectLst/>
              <a:uLnTx/>
              <a:uFillTx/>
              <a:latin typeface="Trebuchet MS"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p:cTn id="7" dur="500" decel="50000" fill="hold">
                                          <p:stCondLst>
                                            <p:cond delay="0"/>
                                          </p:stCondLst>
                                        </p:cTn>
                                        <p:tgtEl>
                                          <p:spTgt spid="4">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4">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xEl>
                                              <p:pRg st="2" end="2"/>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p:cTn id="17" dur="500" decel="50000" fill="hold">
                                          <p:stCondLst>
                                            <p:cond delay="0"/>
                                          </p:stCondLst>
                                        </p:cTn>
                                        <p:tgtEl>
                                          <p:spTgt spid="4">
                                            <p:txEl>
                                              <p:pRg st="3" end="3"/>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xEl>
                                              <p:pRg st="3" end="3"/>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xEl>
                                              <p:pRg st="3" end="3"/>
                                            </p:txEl>
                                          </p:spTgt>
                                        </p:tgtEl>
                                        <p:attrNameLst>
                                          <p:attrName>ppt_w</p:attrName>
                                        </p:attrNameLst>
                                      </p:cBhvr>
                                      <p:tavLst>
                                        <p:tav tm="0">
                                          <p:val>
                                            <p:strVal val="#ppt_w*.05"/>
                                          </p:val>
                                        </p:tav>
                                        <p:tav tm="100000">
                                          <p:val>
                                            <p:strVal val="#ppt_w"/>
                                          </p:val>
                                        </p:tav>
                                      </p:tavLst>
                                    </p:anim>
                                    <p:anim calcmode="lin" valueType="num">
                                      <p:cBhvr>
                                        <p:cTn id="20" dur="1000" fill="hold"/>
                                        <p:tgtEl>
                                          <p:spTgt spid="4">
                                            <p:txEl>
                                              <p:pRg st="3" end="3"/>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xEl>
                                              <p:pRg st="3" end="3"/>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xEl>
                                              <p:pRg st="3" end="3"/>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xEl>
                                              <p:pRg st="3" end="3"/>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xEl>
                                              <p:pRg st="3" end="3"/>
                                            </p:txEl>
                                          </p:spTgt>
                                        </p:tgtEl>
                                      </p:cBhvr>
                                    </p:animEffect>
                                  </p:childTnLst>
                                </p:cTn>
                              </p:par>
                              <p:par>
                                <p:cTn id="25" presetID="25"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p:cTn id="27" dur="500" decel="50000" fill="hold">
                                          <p:stCondLst>
                                            <p:cond delay="0"/>
                                          </p:stCondLst>
                                        </p:cTn>
                                        <p:tgtEl>
                                          <p:spTgt spid="4">
                                            <p:txEl>
                                              <p:pRg st="4" end="4"/>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4">
                                            <p:txEl>
                                              <p:pRg st="4" end="4"/>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4">
                                            <p:txEl>
                                              <p:pRg st="4" end="4"/>
                                            </p:txEl>
                                          </p:spTgt>
                                        </p:tgtEl>
                                        <p:attrNameLst>
                                          <p:attrName>ppt_w</p:attrName>
                                        </p:attrNameLst>
                                      </p:cBhvr>
                                      <p:tavLst>
                                        <p:tav tm="0">
                                          <p:val>
                                            <p:strVal val="#ppt_w*.05"/>
                                          </p:val>
                                        </p:tav>
                                        <p:tav tm="100000">
                                          <p:val>
                                            <p:strVal val="#ppt_w"/>
                                          </p:val>
                                        </p:tav>
                                      </p:tavLst>
                                    </p:anim>
                                    <p:anim calcmode="lin" valueType="num">
                                      <p:cBhvr>
                                        <p:cTn id="30" dur="1000" fill="hold"/>
                                        <p:tgtEl>
                                          <p:spTgt spid="4">
                                            <p:txEl>
                                              <p:pRg st="4" end="4"/>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4">
                                            <p:txEl>
                                              <p:pRg st="4" end="4"/>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4">
                                            <p:txEl>
                                              <p:pRg st="4" end="4"/>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4">
                                            <p:txEl>
                                              <p:pRg st="4" end="4"/>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4">
                                            <p:txEl>
                                              <p:pRg st="4" end="4"/>
                                            </p:txEl>
                                          </p:spTgt>
                                        </p:tgtEl>
                                      </p:cBhvr>
                                    </p:animEffect>
                                  </p:childTnLst>
                                </p:cTn>
                              </p:par>
                              <p:par>
                                <p:cTn id="35" presetID="25"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p:cTn id="37" dur="500" decel="50000" fill="hold">
                                          <p:stCondLst>
                                            <p:cond delay="0"/>
                                          </p:stCondLst>
                                        </p:cTn>
                                        <p:tgtEl>
                                          <p:spTgt spid="4">
                                            <p:txEl>
                                              <p:pRg st="5" end="5"/>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4">
                                            <p:txEl>
                                              <p:pRg st="5" end="5"/>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4">
                                            <p:txEl>
                                              <p:pRg st="5" end="5"/>
                                            </p:txEl>
                                          </p:spTgt>
                                        </p:tgtEl>
                                        <p:attrNameLst>
                                          <p:attrName>ppt_w</p:attrName>
                                        </p:attrNameLst>
                                      </p:cBhvr>
                                      <p:tavLst>
                                        <p:tav tm="0">
                                          <p:val>
                                            <p:strVal val="#ppt_w*.05"/>
                                          </p:val>
                                        </p:tav>
                                        <p:tav tm="100000">
                                          <p:val>
                                            <p:strVal val="#ppt_w"/>
                                          </p:val>
                                        </p:tav>
                                      </p:tavLst>
                                    </p:anim>
                                    <p:anim calcmode="lin" valueType="num">
                                      <p:cBhvr>
                                        <p:cTn id="40" dur="1000" fill="hold"/>
                                        <p:tgtEl>
                                          <p:spTgt spid="4">
                                            <p:txEl>
                                              <p:pRg st="5" end="5"/>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4">
                                            <p:txEl>
                                              <p:pRg st="5" end="5"/>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4">
                                            <p:txEl>
                                              <p:pRg st="5" end="5"/>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4">
                                            <p:txEl>
                                              <p:pRg st="5" end="5"/>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4">
                                            <p:txEl>
                                              <p:pRg st="5" end="5"/>
                                            </p:txEl>
                                          </p:spTgt>
                                        </p:tgtEl>
                                      </p:cBhvr>
                                    </p:animEffect>
                                  </p:childTnLst>
                                </p:cTn>
                              </p:par>
                              <p:par>
                                <p:cTn id="45" presetID="25"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p:cTn id="47" dur="500" decel="50000" fill="hold">
                                          <p:stCondLst>
                                            <p:cond delay="0"/>
                                          </p:stCondLst>
                                        </p:cTn>
                                        <p:tgtEl>
                                          <p:spTgt spid="4">
                                            <p:txEl>
                                              <p:pRg st="6" end="6"/>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4">
                                            <p:txEl>
                                              <p:pRg st="6" end="6"/>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4">
                                            <p:txEl>
                                              <p:pRg st="6" end="6"/>
                                            </p:txEl>
                                          </p:spTgt>
                                        </p:tgtEl>
                                        <p:attrNameLst>
                                          <p:attrName>ppt_w</p:attrName>
                                        </p:attrNameLst>
                                      </p:cBhvr>
                                      <p:tavLst>
                                        <p:tav tm="0">
                                          <p:val>
                                            <p:strVal val="#ppt_w*.05"/>
                                          </p:val>
                                        </p:tav>
                                        <p:tav tm="100000">
                                          <p:val>
                                            <p:strVal val="#ppt_w"/>
                                          </p:val>
                                        </p:tav>
                                      </p:tavLst>
                                    </p:anim>
                                    <p:anim calcmode="lin" valueType="num">
                                      <p:cBhvr>
                                        <p:cTn id="50" dur="1000" fill="hold"/>
                                        <p:tgtEl>
                                          <p:spTgt spid="4">
                                            <p:txEl>
                                              <p:pRg st="6" end="6"/>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4">
                                            <p:txEl>
                                              <p:pRg st="6" end="6"/>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4">
                                            <p:txEl>
                                              <p:pRg st="6" end="6"/>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4">
                                            <p:txEl>
                                              <p:pRg st="6" end="6"/>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4">
                                            <p:txEl>
                                              <p:pRg st="6" end="6"/>
                                            </p:txEl>
                                          </p:spTgt>
                                        </p:tgtEl>
                                      </p:cBhvr>
                                    </p:animEffect>
                                  </p:childTnLst>
                                </p:cTn>
                              </p:par>
                              <p:par>
                                <p:cTn id="55" presetID="25" presetClass="entr" presetSubtype="0" fill="hold"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 calcmode="lin" valueType="num">
                                      <p:cBhvr>
                                        <p:cTn id="57" dur="500" decel="50000" fill="hold">
                                          <p:stCondLst>
                                            <p:cond delay="0"/>
                                          </p:stCondLst>
                                        </p:cTn>
                                        <p:tgtEl>
                                          <p:spTgt spid="4">
                                            <p:txEl>
                                              <p:pRg st="7" end="7"/>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4">
                                            <p:txEl>
                                              <p:pRg st="7" end="7"/>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4">
                                            <p:txEl>
                                              <p:pRg st="7" end="7"/>
                                            </p:txEl>
                                          </p:spTgt>
                                        </p:tgtEl>
                                        <p:attrNameLst>
                                          <p:attrName>ppt_w</p:attrName>
                                        </p:attrNameLst>
                                      </p:cBhvr>
                                      <p:tavLst>
                                        <p:tav tm="0">
                                          <p:val>
                                            <p:strVal val="#ppt_w*.05"/>
                                          </p:val>
                                        </p:tav>
                                        <p:tav tm="100000">
                                          <p:val>
                                            <p:strVal val="#ppt_w"/>
                                          </p:val>
                                        </p:tav>
                                      </p:tavLst>
                                    </p:anim>
                                    <p:anim calcmode="lin" valueType="num">
                                      <p:cBhvr>
                                        <p:cTn id="60" dur="1000" fill="hold"/>
                                        <p:tgtEl>
                                          <p:spTgt spid="4">
                                            <p:txEl>
                                              <p:pRg st="7" end="7"/>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4">
                                            <p:txEl>
                                              <p:pRg st="7" end="7"/>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4">
                                            <p:txEl>
                                              <p:pRg st="7" end="7"/>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4">
                                            <p:txEl>
                                              <p:pRg st="7" end="7"/>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4">
                                            <p:txEl>
                                              <p:pRg st="7" end="7"/>
                                            </p:txEl>
                                          </p:spTgt>
                                        </p:tgtEl>
                                      </p:cBhvr>
                                    </p:animEffect>
                                  </p:childTnLst>
                                </p:cTn>
                              </p:par>
                              <p:par>
                                <p:cTn id="65" presetID="25" presetClass="entr" presetSubtype="0" fill="hold" nodeType="with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 calcmode="lin" valueType="num">
                                      <p:cBhvr>
                                        <p:cTn id="67" dur="500" decel="50000" fill="hold">
                                          <p:stCondLst>
                                            <p:cond delay="0"/>
                                          </p:stCondLst>
                                        </p:cTn>
                                        <p:tgtEl>
                                          <p:spTgt spid="4">
                                            <p:txEl>
                                              <p:pRg st="8" end="8"/>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4">
                                            <p:txEl>
                                              <p:pRg st="8" end="8"/>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4">
                                            <p:txEl>
                                              <p:pRg st="8" end="8"/>
                                            </p:txEl>
                                          </p:spTgt>
                                        </p:tgtEl>
                                        <p:attrNameLst>
                                          <p:attrName>ppt_w</p:attrName>
                                        </p:attrNameLst>
                                      </p:cBhvr>
                                      <p:tavLst>
                                        <p:tav tm="0">
                                          <p:val>
                                            <p:strVal val="#ppt_w*.05"/>
                                          </p:val>
                                        </p:tav>
                                        <p:tav tm="100000">
                                          <p:val>
                                            <p:strVal val="#ppt_w"/>
                                          </p:val>
                                        </p:tav>
                                      </p:tavLst>
                                    </p:anim>
                                    <p:anim calcmode="lin" valueType="num">
                                      <p:cBhvr>
                                        <p:cTn id="70" dur="1000" fill="hold"/>
                                        <p:tgtEl>
                                          <p:spTgt spid="4">
                                            <p:txEl>
                                              <p:pRg st="8" end="8"/>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4">
                                            <p:txEl>
                                              <p:pRg st="8" end="8"/>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4">
                                            <p:txEl>
                                              <p:pRg st="8" end="8"/>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4">
                                            <p:txEl>
                                              <p:pRg st="8" end="8"/>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4">
                                            <p:txEl>
                                              <p:pRg st="8" end="8"/>
                                            </p:txEl>
                                          </p:spTgt>
                                        </p:tgtEl>
                                      </p:cBhvr>
                                    </p:animEffect>
                                  </p:childTnLst>
                                </p:cTn>
                              </p:par>
                              <p:par>
                                <p:cTn id="75" presetID="25" presetClass="entr" presetSubtype="0" fill="hold" nodeType="withEffect">
                                  <p:stCondLst>
                                    <p:cond delay="0"/>
                                  </p:stCondLst>
                                  <p:childTnLst>
                                    <p:set>
                                      <p:cBhvr>
                                        <p:cTn id="76" dur="1" fill="hold">
                                          <p:stCondLst>
                                            <p:cond delay="0"/>
                                          </p:stCondLst>
                                        </p:cTn>
                                        <p:tgtEl>
                                          <p:spTgt spid="4">
                                            <p:txEl>
                                              <p:pRg st="9" end="9"/>
                                            </p:txEl>
                                          </p:spTgt>
                                        </p:tgtEl>
                                        <p:attrNameLst>
                                          <p:attrName>style.visibility</p:attrName>
                                        </p:attrNameLst>
                                      </p:cBhvr>
                                      <p:to>
                                        <p:strVal val="visible"/>
                                      </p:to>
                                    </p:set>
                                    <p:anim calcmode="lin" valueType="num">
                                      <p:cBhvr>
                                        <p:cTn id="77" dur="500" decel="50000" fill="hold">
                                          <p:stCondLst>
                                            <p:cond delay="0"/>
                                          </p:stCondLst>
                                        </p:cTn>
                                        <p:tgtEl>
                                          <p:spTgt spid="4">
                                            <p:txEl>
                                              <p:pRg st="9" end="9"/>
                                            </p:txEl>
                                          </p:spTgt>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4">
                                            <p:txEl>
                                              <p:pRg st="9" end="9"/>
                                            </p:txEl>
                                          </p:spTgt>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4">
                                            <p:txEl>
                                              <p:pRg st="9" end="9"/>
                                            </p:txEl>
                                          </p:spTgt>
                                        </p:tgtEl>
                                        <p:attrNameLst>
                                          <p:attrName>ppt_w</p:attrName>
                                        </p:attrNameLst>
                                      </p:cBhvr>
                                      <p:tavLst>
                                        <p:tav tm="0">
                                          <p:val>
                                            <p:strVal val="#ppt_w*.05"/>
                                          </p:val>
                                        </p:tav>
                                        <p:tav tm="100000">
                                          <p:val>
                                            <p:strVal val="#ppt_w"/>
                                          </p:val>
                                        </p:tav>
                                      </p:tavLst>
                                    </p:anim>
                                    <p:anim calcmode="lin" valueType="num">
                                      <p:cBhvr>
                                        <p:cTn id="80" dur="1000" fill="hold"/>
                                        <p:tgtEl>
                                          <p:spTgt spid="4">
                                            <p:txEl>
                                              <p:pRg st="9" end="9"/>
                                            </p:txEl>
                                          </p:spTgt>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4">
                                            <p:txEl>
                                              <p:pRg st="9" end="9"/>
                                            </p:txEl>
                                          </p:spTgt>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4">
                                            <p:txEl>
                                              <p:pRg st="9" end="9"/>
                                            </p:txEl>
                                          </p:spTgt>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4">
                                            <p:txEl>
                                              <p:pRg st="9" end="9"/>
                                            </p:txEl>
                                          </p:spTgt>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179512" y="843558"/>
            <a:ext cx="8964488" cy="4286280"/>
          </a:xfrm>
        </p:spPr>
        <p:txBody>
          <a:bodyPr>
            <a:noAutofit/>
          </a:bodyPr>
          <a:lstStyle/>
          <a:p>
            <a:pPr marL="342900" indent="-342900">
              <a:buSzPct val="100000"/>
              <a:buFont typeface="+mj-lt"/>
              <a:buAutoNum type="arabicParenR" startAt="3"/>
            </a:pPr>
            <a:r>
              <a:rPr lang="tr-TR" sz="1900" dirty="0">
                <a:solidFill>
                  <a:srgbClr val="C00000"/>
                </a:solidFill>
              </a:rPr>
              <a:t>Isı:</a:t>
            </a:r>
          </a:p>
          <a:p>
            <a:r>
              <a:rPr lang="tr-TR" sz="1900" dirty="0"/>
              <a:t>Bir cismin </a:t>
            </a:r>
            <a:r>
              <a:rPr lang="tr-TR" sz="1900" dirty="0">
                <a:solidFill>
                  <a:srgbClr val="00B050"/>
                </a:solidFill>
              </a:rPr>
              <a:t>sıcaklığının artmasına neden </a:t>
            </a:r>
            <a:r>
              <a:rPr lang="tr-TR" sz="1900" dirty="0"/>
              <a:t>olan </a:t>
            </a:r>
            <a:r>
              <a:rPr lang="tr-TR" sz="1900" dirty="0">
                <a:solidFill>
                  <a:srgbClr val="C00000"/>
                </a:solidFill>
              </a:rPr>
              <a:t>fiziksel bir etkidir</a:t>
            </a:r>
            <a:r>
              <a:rPr lang="tr-TR" sz="1900" dirty="0"/>
              <a:t>. </a:t>
            </a:r>
          </a:p>
          <a:p>
            <a:r>
              <a:rPr lang="tr-TR" sz="1900" dirty="0"/>
              <a:t>Bir cisimden başka bir cisme </a:t>
            </a:r>
            <a:r>
              <a:rPr lang="tr-TR" sz="1900" dirty="0">
                <a:solidFill>
                  <a:srgbClr val="C00000"/>
                </a:solidFill>
              </a:rPr>
              <a:t>sıcaklık farkı nedeniyle </a:t>
            </a:r>
            <a:r>
              <a:rPr lang="tr-TR" sz="1900" dirty="0">
                <a:solidFill>
                  <a:srgbClr val="00B050"/>
                </a:solidFill>
              </a:rPr>
              <a:t>aktarılan enerjidir. </a:t>
            </a:r>
          </a:p>
          <a:p>
            <a:r>
              <a:rPr lang="tr-TR" sz="1900" dirty="0"/>
              <a:t>Farklı sıcaklıklardaki iki cisim yan yana getirildiğinde </a:t>
            </a:r>
            <a:r>
              <a:rPr lang="tr-TR" sz="1900" dirty="0">
                <a:solidFill>
                  <a:srgbClr val="C00000"/>
                </a:solidFill>
              </a:rPr>
              <a:t>ısı,</a:t>
            </a:r>
            <a:r>
              <a:rPr lang="tr-TR" sz="1900" dirty="0"/>
              <a:t> daha </a:t>
            </a:r>
            <a:r>
              <a:rPr lang="tr-TR" sz="1900" dirty="0">
                <a:solidFill>
                  <a:srgbClr val="00B050"/>
                </a:solidFill>
              </a:rPr>
              <a:t>sıcak cisimden daha soğuk olana</a:t>
            </a:r>
            <a:r>
              <a:rPr lang="tr-TR" sz="1900" dirty="0"/>
              <a:t> doğru akar. </a:t>
            </a:r>
          </a:p>
          <a:p>
            <a:r>
              <a:rPr lang="tr-TR" sz="1900" dirty="0"/>
              <a:t>Bu enerji aktarımı sonucunda, her zaman olmasa da genellikle </a:t>
            </a:r>
            <a:r>
              <a:rPr lang="tr-TR" sz="1900" dirty="0">
                <a:solidFill>
                  <a:srgbClr val="00B050"/>
                </a:solidFill>
              </a:rPr>
              <a:t>daha soğuk olan cismin sıcaklığı artar.</a:t>
            </a:r>
            <a:r>
              <a:rPr lang="tr-TR" sz="1900" dirty="0"/>
              <a:t> Daha </a:t>
            </a:r>
            <a:r>
              <a:rPr lang="tr-TR" sz="1900" dirty="0">
                <a:solidFill>
                  <a:srgbClr val="C00000"/>
                </a:solidFill>
              </a:rPr>
              <a:t>sıcak olanınki ise düşer</a:t>
            </a:r>
            <a:r>
              <a:rPr lang="tr-TR" sz="1900" dirty="0"/>
              <a:t>. </a:t>
            </a:r>
          </a:p>
          <a:p>
            <a:pPr marL="0" indent="0">
              <a:buNone/>
            </a:pPr>
            <a:endParaRPr lang="en-US" sz="1900" dirty="0"/>
          </a:p>
          <a:p>
            <a:pPr marL="0" indent="0">
              <a:buNone/>
            </a:pPr>
            <a:r>
              <a:rPr lang="tr-TR" sz="1900" dirty="0"/>
              <a:t>Isı, </a:t>
            </a:r>
            <a:r>
              <a:rPr lang="tr-TR" sz="1900" dirty="0">
                <a:solidFill>
                  <a:srgbClr val="00B050"/>
                </a:solidFill>
              </a:rPr>
              <a:t>direkt temas yoluyla, hava yoluyla ve ışıma yoluyla </a:t>
            </a:r>
            <a:r>
              <a:rPr lang="tr-TR" sz="1900" dirty="0"/>
              <a:t>etrafa yayılır.</a:t>
            </a:r>
            <a:r>
              <a:rPr lang="en-US" sz="1900" dirty="0"/>
              <a:t> </a:t>
            </a:r>
            <a:r>
              <a:rPr lang="en-US" sz="2000" b="1" dirty="0" err="1"/>
              <a:t>Isı</a:t>
            </a:r>
            <a:r>
              <a:rPr lang="en-US" sz="2000" b="1" dirty="0"/>
              <a:t>: </a:t>
            </a:r>
            <a:r>
              <a:rPr lang="en-US" sz="2000" dirty="0" err="1"/>
              <a:t>Sıcaklığı</a:t>
            </a:r>
            <a:r>
              <a:rPr lang="en-US" sz="2000" dirty="0"/>
              <a:t> </a:t>
            </a:r>
            <a:r>
              <a:rPr lang="en-US" sz="2000" dirty="0" err="1"/>
              <a:t>yükselten</a:t>
            </a:r>
            <a:r>
              <a:rPr lang="en-US" sz="2000" dirty="0"/>
              <a:t> </a:t>
            </a:r>
            <a:r>
              <a:rPr lang="en-US" sz="2000" dirty="0" err="1"/>
              <a:t>enerji</a:t>
            </a:r>
            <a:r>
              <a:rPr lang="en-US" sz="2000" dirty="0"/>
              <a:t> </a:t>
            </a:r>
            <a:r>
              <a:rPr lang="en-US" sz="2000" dirty="0" err="1"/>
              <a:t>biçimidir</a:t>
            </a:r>
            <a:r>
              <a:rPr lang="en-US" sz="2000" dirty="0"/>
              <a:t>. </a:t>
            </a:r>
            <a:r>
              <a:rPr lang="en-US" sz="2000" dirty="0" err="1"/>
              <a:t>Isı</a:t>
            </a:r>
            <a:r>
              <a:rPr lang="en-US" sz="2000" dirty="0"/>
              <a:t>, </a:t>
            </a:r>
            <a:r>
              <a:rPr lang="en-US" sz="2000" dirty="0" err="1"/>
              <a:t>yaptığı</a:t>
            </a:r>
            <a:r>
              <a:rPr lang="en-US" sz="2000" dirty="0"/>
              <a:t> </a:t>
            </a:r>
            <a:r>
              <a:rPr lang="en-US" sz="2000" dirty="0" err="1"/>
              <a:t>iş</a:t>
            </a:r>
            <a:r>
              <a:rPr lang="en-US" sz="2000" dirty="0"/>
              <a:t> </a:t>
            </a:r>
            <a:r>
              <a:rPr lang="en-US" sz="2000" dirty="0" err="1"/>
              <a:t>miktarıyla</a:t>
            </a:r>
            <a:r>
              <a:rPr lang="en-US" sz="2000" dirty="0"/>
              <a:t> </a:t>
            </a:r>
            <a:r>
              <a:rPr lang="en-US" sz="2000" dirty="0" err="1"/>
              <a:t>ölçülebilir</a:t>
            </a:r>
            <a:r>
              <a:rPr lang="en-US" sz="2000" dirty="0"/>
              <a:t>. </a:t>
            </a:r>
            <a:r>
              <a:rPr lang="en-US" sz="2000" dirty="0" err="1"/>
              <a:t>Örneğin</a:t>
            </a:r>
            <a:r>
              <a:rPr lang="en-US" sz="2000" dirty="0"/>
              <a:t>; </a:t>
            </a:r>
            <a:r>
              <a:rPr lang="en-US" sz="2000" dirty="0" err="1"/>
              <a:t>bir</a:t>
            </a:r>
            <a:r>
              <a:rPr lang="en-US" sz="2000" dirty="0"/>
              <a:t> </a:t>
            </a:r>
            <a:r>
              <a:rPr lang="en-US" sz="2000" dirty="0" err="1"/>
              <a:t>cıva</a:t>
            </a:r>
            <a:r>
              <a:rPr lang="en-US" sz="2000" dirty="0"/>
              <a:t> </a:t>
            </a:r>
            <a:r>
              <a:rPr lang="en-US" sz="2000" dirty="0" err="1"/>
              <a:t>sütununun</a:t>
            </a:r>
            <a:r>
              <a:rPr lang="en-US" sz="2000" dirty="0"/>
              <a:t> cam </a:t>
            </a:r>
            <a:r>
              <a:rPr lang="en-US" sz="2000" dirty="0" err="1"/>
              <a:t>bir</a:t>
            </a:r>
            <a:r>
              <a:rPr lang="en-US" sz="2000" dirty="0"/>
              <a:t> </a:t>
            </a:r>
            <a:r>
              <a:rPr lang="en-US" sz="2000" dirty="0" err="1"/>
              <a:t>termometre</a:t>
            </a:r>
            <a:r>
              <a:rPr lang="en-US" sz="2000" dirty="0"/>
              <a:t> </a:t>
            </a:r>
            <a:r>
              <a:rPr lang="en-US" sz="2000" dirty="0" err="1"/>
              <a:t>içerisinde</a:t>
            </a:r>
            <a:r>
              <a:rPr lang="en-US" sz="2000" dirty="0"/>
              <a:t> </a:t>
            </a:r>
            <a:r>
              <a:rPr lang="en-US" sz="2000" dirty="0" err="1"/>
              <a:t>genleşmesi</a:t>
            </a:r>
            <a:r>
              <a:rPr lang="en-US" sz="2000" dirty="0"/>
              <a:t> </a:t>
            </a:r>
            <a:r>
              <a:rPr lang="en-US" sz="2000" dirty="0" err="1"/>
              <a:t>için</a:t>
            </a:r>
            <a:r>
              <a:rPr lang="en-US" sz="2000" dirty="0"/>
              <a:t> </a:t>
            </a:r>
            <a:r>
              <a:rPr lang="en-US" sz="2000" dirty="0" err="1"/>
              <a:t>gereken</a:t>
            </a:r>
            <a:r>
              <a:rPr lang="en-US" sz="2000" dirty="0"/>
              <a:t> </a:t>
            </a:r>
            <a:r>
              <a:rPr lang="en-US" sz="2000" dirty="0" err="1"/>
              <a:t>ısı</a:t>
            </a:r>
            <a:r>
              <a:rPr lang="en-US" sz="2000" dirty="0"/>
              <a:t> </a:t>
            </a:r>
            <a:r>
              <a:rPr lang="en-US" sz="2000" dirty="0" err="1"/>
              <a:t>miktarı</a:t>
            </a:r>
            <a:r>
              <a:rPr lang="en-US" sz="2000" dirty="0"/>
              <a:t> </a:t>
            </a:r>
            <a:r>
              <a:rPr lang="en-US" sz="2000" dirty="0" err="1"/>
              <a:t>gibi</a:t>
            </a:r>
            <a:r>
              <a:rPr lang="en-US" sz="2000" dirty="0"/>
              <a:t>.</a:t>
            </a:r>
            <a:endParaRPr lang="tr-TR" sz="19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38</a:t>
            </a:fld>
            <a:endParaRPr kumimoji="0" lang="tr-TR"/>
          </a:p>
        </p:txBody>
      </p:sp>
      <p:pic>
        <p:nvPicPr>
          <p:cNvPr id="286722" name="Picture 2" descr="http://www.semihbektas.com/wp-content/uploads/%C4%B1s%C4%B1-transferi.jpg"/>
          <p:cNvPicPr>
            <a:picLocks noChangeAspect="1" noChangeArrowheads="1"/>
          </p:cNvPicPr>
          <p:nvPr/>
        </p:nvPicPr>
        <p:blipFill>
          <a:blip r:embed="rId3" cstate="print"/>
          <a:srcRect/>
          <a:stretch>
            <a:fillRect/>
          </a:stretch>
        </p:blipFill>
        <p:spPr bwMode="auto">
          <a:xfrm>
            <a:off x="7215206" y="-105410"/>
            <a:ext cx="1928794" cy="1453024"/>
          </a:xfrm>
          <a:prstGeom prst="rect">
            <a:avLst/>
          </a:prstGeom>
          <a:noFill/>
        </p:spPr>
      </p:pic>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2194987"/>
            <a:ext cx="8282880" cy="3091407"/>
          </a:xfrm>
        </p:spPr>
        <p:txBody>
          <a:bodyPr>
            <a:noAutofit/>
          </a:bodyPr>
          <a:lstStyle/>
          <a:p>
            <a:pPr marL="539750" indent="-363538">
              <a:buFont typeface="Wingdings" pitchFamily="2" charset="2"/>
              <a:buChar char="ü"/>
            </a:pPr>
            <a:r>
              <a:rPr lang="tr-TR" sz="2000" dirty="0"/>
              <a:t>Bir metal çubuk bir ucundan ısıtıldığı zaman </a:t>
            </a:r>
            <a:r>
              <a:rPr lang="tr-TR" sz="2000" dirty="0">
                <a:solidFill>
                  <a:schemeClr val="accent4"/>
                </a:solidFill>
              </a:rPr>
              <a:t>ısı çubuk boyunca sıcaktan soğuğa</a:t>
            </a:r>
            <a:r>
              <a:rPr lang="tr-TR" sz="2000" dirty="0"/>
              <a:t> doğru ilerler. </a:t>
            </a:r>
          </a:p>
          <a:p>
            <a:pPr marL="539750" indent="-363538">
              <a:buFont typeface="Wingdings" pitchFamily="2" charset="2"/>
              <a:buChar char="ü"/>
            </a:pPr>
            <a:r>
              <a:rPr lang="tr-TR" sz="2000" dirty="0"/>
              <a:t>Bu tip ısı yayılımındaki </a:t>
            </a:r>
            <a:r>
              <a:rPr lang="tr-TR" sz="2000" dirty="0">
                <a:solidFill>
                  <a:srgbClr val="C00000"/>
                </a:solidFill>
              </a:rPr>
              <a:t>esas</a:t>
            </a:r>
            <a:r>
              <a:rPr lang="tr-TR" sz="2000" dirty="0"/>
              <a:t>, </a:t>
            </a:r>
            <a:r>
              <a:rPr lang="tr-TR" sz="2000" dirty="0">
                <a:solidFill>
                  <a:schemeClr val="accent4"/>
                </a:solidFill>
              </a:rPr>
              <a:t>ısının direkt olarak </a:t>
            </a:r>
            <a:r>
              <a:rPr lang="tr-TR" sz="2000" b="1" dirty="0">
                <a:solidFill>
                  <a:schemeClr val="accent4"/>
                </a:solidFill>
              </a:rPr>
              <a:t>maddenin atomları </a:t>
            </a:r>
            <a:r>
              <a:rPr lang="tr-TR" sz="2000" dirty="0">
                <a:solidFill>
                  <a:schemeClr val="accent4"/>
                </a:solidFill>
              </a:rPr>
              <a:t>arasında transferi</a:t>
            </a:r>
            <a:r>
              <a:rPr lang="tr-TR" sz="2000" dirty="0"/>
              <a:t>dir. </a:t>
            </a:r>
          </a:p>
          <a:p>
            <a:pPr marL="539750" indent="-363538">
              <a:buFont typeface="Wingdings" pitchFamily="2" charset="2"/>
              <a:buChar char="ü"/>
            </a:pPr>
            <a:r>
              <a:rPr lang="tr-TR" sz="2000" dirty="0"/>
              <a:t>Yanıcı bir maddenin </a:t>
            </a:r>
            <a:r>
              <a:rPr lang="tr-TR" sz="2000" dirty="0">
                <a:solidFill>
                  <a:srgbClr val="C00000"/>
                </a:solidFill>
              </a:rPr>
              <a:t>atomları ısıya maruz kaldıklarında</a:t>
            </a:r>
            <a:r>
              <a:rPr lang="tr-TR" sz="2000" dirty="0"/>
              <a:t>, </a:t>
            </a:r>
            <a:r>
              <a:rPr lang="tr-TR" sz="2000" dirty="0">
                <a:solidFill>
                  <a:schemeClr val="accent4"/>
                </a:solidFill>
              </a:rPr>
              <a:t>normalden daha hızlı hareket</a:t>
            </a:r>
            <a:r>
              <a:rPr lang="tr-TR" sz="2000" dirty="0"/>
              <a:t> etmeye başlarlar.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39</a:t>
            </a:fld>
            <a:endParaRPr kumimoji="0" lang="tr-TR"/>
          </a:p>
        </p:txBody>
      </p:sp>
      <p:pic>
        <p:nvPicPr>
          <p:cNvPr id="6" name="Picture 2" descr="http://www.olcayeti.com/images/stories/isi-yayilma.jpg"/>
          <p:cNvPicPr>
            <a:picLocks noChangeAspect="1" noChangeArrowheads="1"/>
          </p:cNvPicPr>
          <p:nvPr/>
        </p:nvPicPr>
        <p:blipFill>
          <a:blip r:embed="rId3" cstate="print"/>
          <a:srcRect/>
          <a:stretch>
            <a:fillRect/>
          </a:stretch>
        </p:blipFill>
        <p:spPr bwMode="auto">
          <a:xfrm>
            <a:off x="5668671" y="0"/>
            <a:ext cx="3475361" cy="2286016"/>
          </a:xfrm>
          <a:prstGeom prst="rect">
            <a:avLst/>
          </a:prstGeom>
          <a:noFill/>
        </p:spPr>
      </p:pic>
      <p:sp>
        <p:nvSpPr>
          <p:cNvPr id="7" name="6 Dikdörtgen"/>
          <p:cNvSpPr/>
          <p:nvPr/>
        </p:nvSpPr>
        <p:spPr>
          <a:xfrm>
            <a:off x="642942" y="285734"/>
            <a:ext cx="4572000" cy="769441"/>
          </a:xfrm>
          <a:prstGeom prst="rect">
            <a:avLst/>
          </a:prstGeom>
        </p:spPr>
        <p:txBody>
          <a:bodyPr>
            <a:spAutoFit/>
          </a:bodyPr>
          <a:lstStyle/>
          <a:p>
            <a:r>
              <a:rPr lang="tr-TR" sz="2200" dirty="0">
                <a:solidFill>
                  <a:srgbClr val="C00000"/>
                </a:solidFill>
              </a:rPr>
              <a:t>Direkt Temas Yoluyla </a:t>
            </a:r>
            <a:r>
              <a:rPr lang="tr-TR" sz="2200" dirty="0">
                <a:solidFill>
                  <a:schemeClr val="accent4"/>
                </a:solidFill>
              </a:rPr>
              <a:t>(</a:t>
            </a:r>
            <a:r>
              <a:rPr lang="tr-TR" sz="2200" dirty="0" err="1">
                <a:solidFill>
                  <a:schemeClr val="accent4"/>
                </a:solidFill>
              </a:rPr>
              <a:t>Conduction</a:t>
            </a:r>
            <a:r>
              <a:rPr lang="tr-TR" sz="2200" dirty="0">
                <a:solidFill>
                  <a:schemeClr val="accent4"/>
                </a:solidFill>
              </a:rPr>
              <a:t>) </a:t>
            </a:r>
            <a:r>
              <a:rPr lang="tr-TR" sz="2200" dirty="0">
                <a:solidFill>
                  <a:srgbClr val="C00000"/>
                </a:solidFill>
              </a:rPr>
              <a:t>Isının Yayılması</a:t>
            </a:r>
            <a:r>
              <a:rPr lang="tr-TR" sz="2200" dirty="0"/>
              <a:t>:</a:t>
            </a:r>
          </a:p>
        </p:txBody>
      </p:sp>
      <p:sp>
        <p:nvSpPr>
          <p:cNvPr id="8" name="7 Oval"/>
          <p:cNvSpPr/>
          <p:nvPr/>
        </p:nvSpPr>
        <p:spPr>
          <a:xfrm rot="20627313">
            <a:off x="6529789" y="385696"/>
            <a:ext cx="2916270" cy="928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8 Dikdörtgen"/>
          <p:cNvSpPr/>
          <p:nvPr/>
        </p:nvSpPr>
        <p:spPr>
          <a:xfrm>
            <a:off x="642910" y="1428742"/>
            <a:ext cx="4857784" cy="646331"/>
          </a:xfrm>
          <a:prstGeom prst="rect">
            <a:avLst/>
          </a:prstGeom>
        </p:spPr>
        <p:txBody>
          <a:bodyPr wrap="square">
            <a:spAutoFit/>
          </a:bodyPr>
          <a:lstStyle/>
          <a:p>
            <a:pPr marL="539750" indent="-363538">
              <a:buFont typeface="Wingdings" pitchFamily="2" charset="2"/>
              <a:buChar char="ü"/>
            </a:pPr>
            <a:r>
              <a:rPr lang="tr-TR" dirty="0"/>
              <a:t>Direkt temas, </a:t>
            </a:r>
            <a:r>
              <a:rPr lang="tr-TR" dirty="0">
                <a:solidFill>
                  <a:schemeClr val="accent4"/>
                </a:solidFill>
              </a:rPr>
              <a:t>bir nesnenin direkt ısı kaynağı ile teması </a:t>
            </a:r>
            <a:r>
              <a:rPr lang="tr-TR" dirty="0"/>
              <a:t>sonucu oluşur. </a:t>
            </a:r>
          </a:p>
        </p:txBody>
      </p:sp>
    </p:spTree>
    <p:extLst>
      <p:ext uri="{BB962C8B-B14F-4D97-AF65-F5344CB8AC3E}">
        <p14:creationId xmlns:p14="http://schemas.microsoft.com/office/powerpoint/2010/main" val="76716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heckerboard(across)">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heckerboard(across)">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checkerboard(across)">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b="1" dirty="0">
                <a:solidFill>
                  <a:srgbClr val="0070C0"/>
                </a:solidFill>
              </a:rPr>
              <a:t>Yanmanın temel kavramları</a:t>
            </a:r>
          </a:p>
        </p:txBody>
      </p:sp>
      <p:sp>
        <p:nvSpPr>
          <p:cNvPr id="3" name="Rectangle 2"/>
          <p:cNvSpPr>
            <a:spLocks noGrp="1"/>
          </p:cNvSpPr>
          <p:nvPr>
            <p:ph sz="quarter" idx="13"/>
          </p:nvPr>
        </p:nvSpPr>
        <p:spPr>
          <a:xfrm>
            <a:off x="142844" y="1352551"/>
            <a:ext cx="8749636" cy="1435223"/>
          </a:xfrm>
        </p:spPr>
        <p:txBody>
          <a:bodyPr>
            <a:noAutofit/>
          </a:bodyPr>
          <a:lstStyle/>
          <a:p>
            <a:pPr algn="just"/>
            <a:r>
              <a:rPr lang="tr-TR" sz="2200" dirty="0">
                <a:solidFill>
                  <a:srgbClr val="C00000"/>
                </a:solidFill>
              </a:rPr>
              <a:t>Duman perdesi: </a:t>
            </a:r>
            <a:r>
              <a:rPr lang="tr-TR" sz="2200" dirty="0"/>
              <a:t>Yükselen dumanın yanal yayılımını sınırlamak amacıyla tavanda sabit konumda, uzaktan kapatılabilen veya bir algılayıcı uyarısıyla kapanan, </a:t>
            </a:r>
            <a:r>
              <a:rPr lang="tr-TR" sz="2200" dirty="0">
                <a:solidFill>
                  <a:schemeClr val="accent4"/>
                </a:solidFill>
              </a:rPr>
              <a:t>yangına karşı dayanıklı bölücü perdedir.</a:t>
            </a:r>
          </a:p>
          <a:p>
            <a:pPr algn="just">
              <a:buNone/>
            </a:pPr>
            <a:endParaRPr lang="tr-TR" sz="2200" dirty="0">
              <a:solidFill>
                <a:schemeClr val="accent4"/>
              </a:solidFill>
            </a:endParaRPr>
          </a:p>
        </p:txBody>
      </p:sp>
      <p:pic>
        <p:nvPicPr>
          <p:cNvPr id="304130" name="Picture 2" descr="http://image.haber7.com/haber/haber7/photos/eglence_merkezinde_yangin_panigi13450590830_h915221.jpg">
            <a:hlinkClick r:id="rId3"/>
          </p:cNvPr>
          <p:cNvPicPr>
            <a:picLocks noChangeAspect="1" noChangeArrowheads="1"/>
          </p:cNvPicPr>
          <p:nvPr/>
        </p:nvPicPr>
        <p:blipFill>
          <a:blip r:embed="rId4" cstate="print"/>
          <a:srcRect/>
          <a:stretch>
            <a:fillRect/>
          </a:stretch>
        </p:blipFill>
        <p:spPr bwMode="auto">
          <a:xfrm>
            <a:off x="6444208" y="0"/>
            <a:ext cx="2699792" cy="1303802"/>
          </a:xfrm>
          <a:prstGeom prst="rect">
            <a:avLst/>
          </a:prstGeom>
          <a:noFill/>
        </p:spPr>
      </p:pic>
      <p:pic>
        <p:nvPicPr>
          <p:cNvPr id="4098" name="Picture 2" descr="http://www.zetyapi.com.tr/dumanperdesi_yanginperdesi/dumanperdesi_yanginperdesi_b01.jpg"/>
          <p:cNvPicPr>
            <a:picLocks noChangeAspect="1" noChangeArrowheads="1"/>
          </p:cNvPicPr>
          <p:nvPr/>
        </p:nvPicPr>
        <p:blipFill>
          <a:blip r:embed="rId5" cstate="print"/>
          <a:srcRect/>
          <a:stretch>
            <a:fillRect/>
          </a:stretch>
        </p:blipFill>
        <p:spPr bwMode="auto">
          <a:xfrm>
            <a:off x="5603940" y="2787774"/>
            <a:ext cx="3540060" cy="2355726"/>
          </a:xfrm>
          <a:prstGeom prst="rect">
            <a:avLst/>
          </a:prstGeom>
          <a:noFill/>
        </p:spPr>
      </p:pic>
      <p:sp>
        <p:nvSpPr>
          <p:cNvPr id="6" name="5 Dikdörtgen"/>
          <p:cNvSpPr/>
          <p:nvPr/>
        </p:nvSpPr>
        <p:spPr>
          <a:xfrm>
            <a:off x="323528" y="2824356"/>
            <a:ext cx="5184576" cy="1938992"/>
          </a:xfrm>
          <a:prstGeom prst="rect">
            <a:avLst/>
          </a:prstGeom>
        </p:spPr>
        <p:txBody>
          <a:bodyPr wrap="square">
            <a:spAutoFit/>
          </a:bodyPr>
          <a:lstStyle/>
          <a:p>
            <a:pPr algn="just"/>
            <a:r>
              <a:rPr lang="tr-TR" sz="2000" dirty="0">
                <a:solidFill>
                  <a:srgbClr val="00B050"/>
                </a:solidFill>
              </a:rPr>
              <a:t>Yangın esnasında oluşan dumanın yayılmasını önlediği gibi, </a:t>
            </a:r>
            <a:r>
              <a:rPr lang="tr-TR" sz="2000" dirty="0">
                <a:solidFill>
                  <a:srgbClr val="FF0000"/>
                </a:solidFill>
              </a:rPr>
              <a:t>çatı havalandırma kapakları sayesinde </a:t>
            </a:r>
            <a:r>
              <a:rPr lang="tr-TR" sz="2000" dirty="0">
                <a:solidFill>
                  <a:srgbClr val="00B050"/>
                </a:solidFill>
              </a:rPr>
              <a:t>dumanın yayılmadan tahliyesinde büyük rol oynar. </a:t>
            </a:r>
            <a:r>
              <a:rPr lang="tr-TR" sz="2000" dirty="0"/>
              <a:t>Mevcut yangın algılama sistemine entegre edilebilen perdeler, tehlike anında otomatik olarak çalışmaya başlarlar.</a:t>
            </a:r>
          </a:p>
        </p:txBody>
      </p:sp>
      <p:sp>
        <p:nvSpPr>
          <p:cNvPr id="7" name="6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a:t>
            </a:fld>
            <a:endParaRPr kumimoji="0" lang="tr-TR"/>
          </a:p>
        </p:txBody>
      </p:sp>
    </p:spTree>
    <p:extLst>
      <p:ext uri="{BB962C8B-B14F-4D97-AF65-F5344CB8AC3E}">
        <p14:creationId xmlns:p14="http://schemas.microsoft.com/office/powerpoint/2010/main" val="14457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1352551"/>
            <a:ext cx="8282880" cy="3667471"/>
          </a:xfrm>
        </p:spPr>
        <p:txBody>
          <a:bodyPr>
            <a:noAutofit/>
          </a:bodyPr>
          <a:lstStyle/>
          <a:p>
            <a:endParaRPr lang="tr-TR" sz="1800" dirty="0"/>
          </a:p>
          <a:p>
            <a:pPr marL="176212" indent="0">
              <a:buNone/>
            </a:pPr>
            <a:endParaRPr lang="tr-TR" sz="1800" dirty="0"/>
          </a:p>
        </p:txBody>
      </p:sp>
      <p:sp>
        <p:nvSpPr>
          <p:cNvPr id="4" name="Rectangle 2"/>
          <p:cNvSpPr>
            <a:spLocks noGrp="1"/>
          </p:cNvSpPr>
          <p:nvPr>
            <p:ph sz="quarter" idx="13"/>
          </p:nvPr>
        </p:nvSpPr>
        <p:spPr>
          <a:xfrm>
            <a:off x="179512" y="1347614"/>
            <a:ext cx="4464496" cy="3667471"/>
          </a:xfrm>
        </p:spPr>
        <p:txBody>
          <a:bodyPr>
            <a:noAutofit/>
          </a:bodyPr>
          <a:lstStyle/>
          <a:p>
            <a:pPr algn="just"/>
            <a:r>
              <a:rPr lang="tr-TR" sz="2400" dirty="0"/>
              <a:t>Isı odadan odaya, kattan kata (yüzeyden yüzeye) aradaki </a:t>
            </a:r>
            <a:r>
              <a:rPr lang="tr-TR" sz="2400" dirty="0">
                <a:solidFill>
                  <a:srgbClr val="C00000"/>
                </a:solidFill>
              </a:rPr>
              <a:t>İLETKEN taşıyıcılar </a:t>
            </a:r>
            <a:r>
              <a:rPr lang="tr-TR" sz="2400" dirty="0"/>
              <a:t>vasıtası ile temas yolu ile iletilerek yayılır.</a:t>
            </a:r>
          </a:p>
        </p:txBody>
      </p:sp>
      <p:pic>
        <p:nvPicPr>
          <p:cNvPr id="5"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826"/>
          <a:stretch/>
        </p:blipFill>
        <p:spPr>
          <a:xfrm>
            <a:off x="4644008" y="1347614"/>
            <a:ext cx="4500562" cy="3363373"/>
          </a:xfrm>
          <a:prstGeom prst="rect">
            <a:avLst/>
          </a:prstGeom>
          <a:noFill/>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40</a:t>
            </a:fld>
            <a:endParaRPr kumimoji="0" lang="tr-TR"/>
          </a:p>
        </p:txBody>
      </p:sp>
    </p:spTree>
    <p:extLst>
      <p:ext uri="{BB962C8B-B14F-4D97-AF65-F5344CB8AC3E}">
        <p14:creationId xmlns:p14="http://schemas.microsoft.com/office/powerpoint/2010/main" val="3017062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357158" y="1714494"/>
            <a:ext cx="5214974" cy="1500198"/>
          </a:xfrm>
        </p:spPr>
        <p:txBody>
          <a:bodyPr>
            <a:noAutofit/>
          </a:bodyPr>
          <a:lstStyle/>
          <a:p>
            <a:pPr marL="539750" indent="-363538" algn="just">
              <a:buFont typeface="Wingdings" pitchFamily="2" charset="2"/>
              <a:buChar char="ü"/>
            </a:pPr>
            <a:r>
              <a:rPr lang="tr-TR" sz="2400" dirty="0"/>
              <a:t>Yangın büyümeye başladığında, etrafındaki </a:t>
            </a:r>
            <a:r>
              <a:rPr lang="tr-TR" sz="2400" dirty="0">
                <a:solidFill>
                  <a:schemeClr val="accent4"/>
                </a:solidFill>
              </a:rPr>
              <a:t>hava da transfer ile ısınır</a:t>
            </a:r>
            <a:r>
              <a:rPr lang="tr-TR" sz="2400" dirty="0"/>
              <a:t>. </a:t>
            </a:r>
            <a:endParaRPr lang="en-US" sz="2400" dirty="0"/>
          </a:p>
          <a:p>
            <a:pPr marL="539750" indent="-363538" algn="just">
              <a:buFont typeface="Wingdings" pitchFamily="2" charset="2"/>
              <a:buChar char="ü"/>
            </a:pPr>
            <a:r>
              <a:rPr lang="tr-TR" sz="2400" dirty="0">
                <a:solidFill>
                  <a:schemeClr val="accent4"/>
                </a:solidFill>
              </a:rPr>
              <a:t>Isınan hava yükselmeye başlar</a:t>
            </a:r>
            <a:r>
              <a:rPr lang="tr-TR" sz="2400" dirty="0"/>
              <a:t>.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41</a:t>
            </a:fld>
            <a:endParaRPr kumimoji="0" lang="tr-TR"/>
          </a:p>
        </p:txBody>
      </p:sp>
      <p:pic>
        <p:nvPicPr>
          <p:cNvPr id="6" name="Picture 2" descr="http://www.olcayeti.com/images/stories/isi-yayilma.jpg"/>
          <p:cNvPicPr>
            <a:picLocks noChangeAspect="1" noChangeArrowheads="1"/>
          </p:cNvPicPr>
          <p:nvPr/>
        </p:nvPicPr>
        <p:blipFill>
          <a:blip r:embed="rId3" cstate="print"/>
          <a:srcRect/>
          <a:stretch>
            <a:fillRect/>
          </a:stretch>
        </p:blipFill>
        <p:spPr bwMode="auto">
          <a:xfrm>
            <a:off x="5668671" y="0"/>
            <a:ext cx="3475361" cy="2286016"/>
          </a:xfrm>
          <a:prstGeom prst="rect">
            <a:avLst/>
          </a:prstGeom>
          <a:noFill/>
        </p:spPr>
      </p:pic>
      <p:sp>
        <p:nvSpPr>
          <p:cNvPr id="7" name="6 Oval"/>
          <p:cNvSpPr/>
          <p:nvPr/>
        </p:nvSpPr>
        <p:spPr>
          <a:xfrm>
            <a:off x="5643570" y="0"/>
            <a:ext cx="1428760" cy="15716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7 Dikdörtgen"/>
          <p:cNvSpPr/>
          <p:nvPr/>
        </p:nvSpPr>
        <p:spPr>
          <a:xfrm>
            <a:off x="500034" y="285734"/>
            <a:ext cx="4572000" cy="769441"/>
          </a:xfrm>
          <a:prstGeom prst="rect">
            <a:avLst/>
          </a:prstGeom>
        </p:spPr>
        <p:txBody>
          <a:bodyPr>
            <a:spAutoFit/>
          </a:bodyPr>
          <a:lstStyle/>
          <a:p>
            <a:pPr algn="just"/>
            <a:r>
              <a:rPr lang="tr-TR" sz="2200" dirty="0">
                <a:solidFill>
                  <a:srgbClr val="C00000"/>
                </a:solidFill>
              </a:rPr>
              <a:t>Isının Hava Yoluyla </a:t>
            </a:r>
            <a:r>
              <a:rPr lang="tr-TR" sz="2200" dirty="0">
                <a:solidFill>
                  <a:schemeClr val="accent4"/>
                </a:solidFill>
              </a:rPr>
              <a:t>(</a:t>
            </a:r>
            <a:r>
              <a:rPr lang="tr-TR" sz="2200" dirty="0" err="1">
                <a:solidFill>
                  <a:schemeClr val="accent4"/>
                </a:solidFill>
              </a:rPr>
              <a:t>Convection</a:t>
            </a:r>
            <a:r>
              <a:rPr lang="tr-TR" sz="2200" dirty="0">
                <a:solidFill>
                  <a:schemeClr val="accent4"/>
                </a:solidFill>
              </a:rPr>
              <a:t>) </a:t>
            </a:r>
            <a:r>
              <a:rPr lang="tr-TR" sz="2200" dirty="0">
                <a:solidFill>
                  <a:srgbClr val="C00000"/>
                </a:solidFill>
              </a:rPr>
              <a:t>Yayılması</a:t>
            </a:r>
            <a:r>
              <a:rPr lang="tr-TR" sz="2200" dirty="0"/>
              <a:t>:</a:t>
            </a:r>
          </a:p>
        </p:txBody>
      </p:sp>
      <p:sp>
        <p:nvSpPr>
          <p:cNvPr id="9" name="8 Dikdörtgen"/>
          <p:cNvSpPr/>
          <p:nvPr/>
        </p:nvSpPr>
        <p:spPr>
          <a:xfrm>
            <a:off x="357158" y="3500444"/>
            <a:ext cx="8358246" cy="830997"/>
          </a:xfrm>
          <a:prstGeom prst="rect">
            <a:avLst/>
          </a:prstGeom>
        </p:spPr>
        <p:txBody>
          <a:bodyPr wrap="square">
            <a:spAutoFit/>
          </a:bodyPr>
          <a:lstStyle/>
          <a:p>
            <a:pPr marL="539750" indent="-363538" algn="just">
              <a:buFont typeface="Wingdings" pitchFamily="2" charset="2"/>
              <a:buChar char="ü"/>
            </a:pPr>
            <a:r>
              <a:rPr lang="tr-TR" sz="2400" dirty="0">
                <a:solidFill>
                  <a:srgbClr val="C00000"/>
                </a:solidFill>
              </a:rPr>
              <a:t>Convection</a:t>
            </a:r>
            <a:r>
              <a:rPr lang="tr-TR" sz="2400" dirty="0"/>
              <a:t>, </a:t>
            </a:r>
            <a:r>
              <a:rPr lang="tr-TR" sz="2400" b="1" dirty="0">
                <a:solidFill>
                  <a:schemeClr val="accent4"/>
                </a:solidFill>
              </a:rPr>
              <a:t>ısının</a:t>
            </a:r>
            <a:r>
              <a:rPr lang="en-US" sz="2400" b="1" dirty="0">
                <a:solidFill>
                  <a:schemeClr val="accent4"/>
                </a:solidFill>
              </a:rPr>
              <a:t>,</a:t>
            </a:r>
            <a:r>
              <a:rPr lang="tr-TR" sz="2400" dirty="0">
                <a:solidFill>
                  <a:schemeClr val="accent4"/>
                </a:solidFill>
              </a:rPr>
              <a:t> ısınan hava veya ısınan gazlar sonucu transferidir </a:t>
            </a:r>
            <a:r>
              <a:rPr lang="tr-TR" sz="2400" dirty="0"/>
              <a:t>ve </a:t>
            </a:r>
            <a:r>
              <a:rPr lang="tr-TR" sz="2400" dirty="0">
                <a:solidFill>
                  <a:srgbClr val="C00000"/>
                </a:solidFill>
              </a:rPr>
              <a:t>ortam ısısını </a:t>
            </a:r>
            <a:r>
              <a:rPr lang="tr-TR" sz="2400" dirty="0"/>
              <a:t>yükseltir.</a:t>
            </a:r>
          </a:p>
        </p:txBody>
      </p:sp>
    </p:spTree>
    <p:extLst>
      <p:ext uri="{BB962C8B-B14F-4D97-AF65-F5344CB8AC3E}">
        <p14:creationId xmlns:p14="http://schemas.microsoft.com/office/powerpoint/2010/main" val="15326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Isının Hava Yoluyla (</a:t>
            </a:r>
            <a:r>
              <a:rPr lang="tr-TR" sz="2400" dirty="0" err="1">
                <a:solidFill>
                  <a:srgbClr val="0070C0"/>
                </a:solidFill>
              </a:rPr>
              <a:t>Convection</a:t>
            </a:r>
            <a:r>
              <a:rPr lang="tr-TR" sz="2400" dirty="0">
                <a:solidFill>
                  <a:srgbClr val="0070C0"/>
                </a:solidFill>
              </a:rPr>
              <a:t>) Yayılması</a:t>
            </a:r>
            <a:br>
              <a:rPr lang="tr-TR" sz="2400" dirty="0">
                <a:solidFill>
                  <a:srgbClr val="0070C0"/>
                </a:solidFill>
              </a:rPr>
            </a:br>
            <a:r>
              <a:rPr lang="tr-TR" sz="2400" dirty="0">
                <a:solidFill>
                  <a:srgbClr val="0070C0"/>
                </a:solidFill>
              </a:rPr>
              <a:t>KONVEKSİYON</a:t>
            </a:r>
            <a:endParaRPr lang="tr-TR" sz="2400" dirty="0">
              <a:solidFill>
                <a:srgbClr val="C00000"/>
              </a:solidFill>
            </a:endParaRPr>
          </a:p>
        </p:txBody>
      </p:sp>
      <p:sp>
        <p:nvSpPr>
          <p:cNvPr id="3" name="Rectangle 2"/>
          <p:cNvSpPr>
            <a:spLocks noGrp="1"/>
          </p:cNvSpPr>
          <p:nvPr>
            <p:ph sz="quarter" idx="13"/>
          </p:nvPr>
        </p:nvSpPr>
        <p:spPr>
          <a:xfrm>
            <a:off x="609600" y="1352551"/>
            <a:ext cx="8282880" cy="3667471"/>
          </a:xfrm>
        </p:spPr>
        <p:txBody>
          <a:bodyPr>
            <a:noAutofit/>
          </a:bodyPr>
          <a:lstStyle/>
          <a:p>
            <a:endParaRPr lang="tr-TR" sz="1800" dirty="0"/>
          </a:p>
          <a:p>
            <a:pPr marL="176212" indent="0">
              <a:buNone/>
            </a:pPr>
            <a:endParaRPr lang="tr-TR" sz="1800" dirty="0"/>
          </a:p>
        </p:txBody>
      </p:sp>
      <p:sp>
        <p:nvSpPr>
          <p:cNvPr id="4" name="Rectangle 2"/>
          <p:cNvSpPr>
            <a:spLocks noGrp="1"/>
          </p:cNvSpPr>
          <p:nvPr>
            <p:ph sz="quarter" idx="13"/>
          </p:nvPr>
        </p:nvSpPr>
        <p:spPr>
          <a:xfrm>
            <a:off x="179512" y="1347614"/>
            <a:ext cx="5892686" cy="3667471"/>
          </a:xfrm>
        </p:spPr>
        <p:txBody>
          <a:bodyPr>
            <a:noAutofit/>
          </a:bodyPr>
          <a:lstStyle/>
          <a:p>
            <a:pPr algn="just"/>
            <a:r>
              <a:rPr lang="tr-TR" sz="2000" dirty="0"/>
              <a:t>Bir binada meydana gelen yangında, bina içindeki </a:t>
            </a:r>
            <a:r>
              <a:rPr lang="tr-TR" sz="2000" b="1" dirty="0"/>
              <a:t>hava ısındıkça genleşir ve yükselir</a:t>
            </a:r>
            <a:r>
              <a:rPr lang="tr-TR" sz="2000" dirty="0"/>
              <a:t>. </a:t>
            </a:r>
          </a:p>
          <a:p>
            <a:pPr algn="just"/>
            <a:r>
              <a:rPr lang="tr-TR" sz="2000" dirty="0">
                <a:solidFill>
                  <a:srgbClr val="7030A0"/>
                </a:solidFill>
              </a:rPr>
              <a:t>Bu nedenle konveksiyon yolu ile </a:t>
            </a:r>
            <a:r>
              <a:rPr lang="tr-TR" sz="2000" b="1" dirty="0">
                <a:solidFill>
                  <a:srgbClr val="7030A0"/>
                </a:solidFill>
              </a:rPr>
              <a:t>yangının yayılması </a:t>
            </a:r>
            <a:r>
              <a:rPr lang="tr-TR" sz="2000" dirty="0">
                <a:solidFill>
                  <a:srgbClr val="7030A0"/>
                </a:solidFill>
              </a:rPr>
              <a:t>genelde </a:t>
            </a:r>
            <a:r>
              <a:rPr lang="tr-TR" sz="2000" b="1" dirty="0">
                <a:solidFill>
                  <a:srgbClr val="7030A0"/>
                </a:solidFill>
              </a:rPr>
              <a:t>yukarı yönde </a:t>
            </a:r>
            <a:r>
              <a:rPr lang="tr-TR" sz="2000" dirty="0">
                <a:solidFill>
                  <a:srgbClr val="7030A0"/>
                </a:solidFill>
              </a:rPr>
              <a:t>olur, ama hava akımları ısıyı her yöne taşıyabilir</a:t>
            </a:r>
          </a:p>
          <a:p>
            <a:pPr algn="just"/>
            <a:r>
              <a:rPr lang="tr-TR" sz="2000" dirty="0">
                <a:solidFill>
                  <a:srgbClr val="C00000"/>
                </a:solidFill>
              </a:rPr>
              <a:t>Yangın yayılmasında en büyük rolü konveksiyon (İNTİKAL) oynar.</a:t>
            </a:r>
          </a:p>
          <a:p>
            <a:pPr algn="just"/>
            <a:r>
              <a:rPr lang="tr-TR" sz="2000" dirty="0"/>
              <a:t>Yayılmayı önlemek üzere </a:t>
            </a:r>
            <a:r>
              <a:rPr lang="tr-TR" sz="2000" u="sng" dirty="0">
                <a:solidFill>
                  <a:srgbClr val="FF0000"/>
                </a:solidFill>
                <a:effectLst>
                  <a:outerShdw blurRad="38100" dist="38100" dir="2700000" algn="tl">
                    <a:srgbClr val="000000">
                      <a:alpha val="43137"/>
                    </a:srgbClr>
                  </a:outerShdw>
                </a:effectLst>
              </a:rPr>
              <a:t>yangın duvarları</a:t>
            </a:r>
            <a:r>
              <a:rPr lang="tr-TR" sz="2000" u="sng" dirty="0">
                <a:solidFill>
                  <a:srgbClr val="FF0000"/>
                </a:solidFill>
              </a:rPr>
              <a:t>, </a:t>
            </a:r>
            <a:r>
              <a:rPr lang="tr-TR" sz="2000" u="sng" dirty="0">
                <a:solidFill>
                  <a:srgbClr val="FF0000"/>
                </a:solidFill>
                <a:effectLst>
                  <a:outerShdw blurRad="38100" dist="38100" dir="2700000" algn="tl">
                    <a:srgbClr val="000000">
                      <a:alpha val="43137"/>
                    </a:srgbClr>
                  </a:outerShdw>
                </a:effectLst>
              </a:rPr>
              <a:t>yanmaz malzemeden kapılar</a:t>
            </a:r>
            <a:r>
              <a:rPr lang="tr-TR" sz="2000" u="sng" dirty="0">
                <a:solidFill>
                  <a:srgbClr val="FF0000"/>
                </a:solidFill>
              </a:rPr>
              <a:t>,</a:t>
            </a:r>
            <a:r>
              <a:rPr lang="tr-TR" sz="2000" dirty="0"/>
              <a:t> uygun pencere camları olmalıdır…</a:t>
            </a:r>
          </a:p>
        </p:txBody>
      </p:sp>
      <p:pic>
        <p:nvPicPr>
          <p:cNvPr id="6" name="Picture 102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911"/>
          <a:stretch/>
        </p:blipFill>
        <p:spPr>
          <a:xfrm>
            <a:off x="6215074" y="1295012"/>
            <a:ext cx="2821422" cy="3725010"/>
          </a:xfrm>
          <a:prstGeom prst="rect">
            <a:avLst/>
          </a:prstGeom>
          <a:noFill/>
        </p:spPr>
      </p:pic>
      <p:sp>
        <p:nvSpPr>
          <p:cNvPr id="7" name="6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42</a:t>
            </a:fld>
            <a:endParaRPr kumimoji="0" lang="tr-TR"/>
          </a:p>
        </p:txBody>
      </p:sp>
    </p:spTree>
    <p:extLst>
      <p:ext uri="{BB962C8B-B14F-4D97-AF65-F5344CB8AC3E}">
        <p14:creationId xmlns:p14="http://schemas.microsoft.com/office/powerpoint/2010/main" val="55191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432524" y="3705068"/>
            <a:ext cx="8282880" cy="1152698"/>
          </a:xfrm>
        </p:spPr>
        <p:txBody>
          <a:bodyPr>
            <a:noAutofit/>
          </a:bodyPr>
          <a:lstStyle/>
          <a:p>
            <a:pPr marL="539750" indent="-363538" algn="just">
              <a:buFont typeface="Wingdings" pitchFamily="2" charset="2"/>
              <a:buChar char="ü"/>
            </a:pPr>
            <a:r>
              <a:rPr lang="tr-TR" sz="2000" dirty="0">
                <a:solidFill>
                  <a:srgbClr val="C00000"/>
                </a:solidFill>
              </a:rPr>
              <a:t>Termal radyasyonda </a:t>
            </a:r>
            <a:r>
              <a:rPr lang="tr-TR" sz="2000" dirty="0">
                <a:solidFill>
                  <a:schemeClr val="accent4"/>
                </a:solidFill>
              </a:rPr>
              <a:t>ortam havası ısınmaz </a:t>
            </a:r>
            <a:r>
              <a:rPr lang="tr-TR" sz="2000" dirty="0"/>
              <a:t>doğrudan ışığın </a:t>
            </a:r>
            <a:r>
              <a:rPr lang="tr-TR" sz="2000" dirty="0">
                <a:solidFill>
                  <a:schemeClr val="accent4"/>
                </a:solidFill>
              </a:rPr>
              <a:t>temas ettiği cisimler ısınır</a:t>
            </a:r>
            <a:r>
              <a:rPr lang="tr-TR" sz="2000" dirty="0"/>
              <a:t>. Bu ısınan cisimler daha sonra kendileri de </a:t>
            </a:r>
            <a:r>
              <a:rPr lang="tr-TR" sz="2000" dirty="0">
                <a:solidFill>
                  <a:schemeClr val="accent4"/>
                </a:solidFill>
              </a:rPr>
              <a:t>ayrı birer ısı kaynağı olarak</a:t>
            </a:r>
            <a:r>
              <a:rPr lang="tr-TR" sz="2000" dirty="0"/>
              <a:t> çevrelerini ısıtmaya başlarlar.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43</a:t>
            </a:fld>
            <a:endParaRPr kumimoji="0" lang="tr-TR"/>
          </a:p>
        </p:txBody>
      </p:sp>
      <p:sp>
        <p:nvSpPr>
          <p:cNvPr id="6" name="5 Dikdörtgen"/>
          <p:cNvSpPr/>
          <p:nvPr/>
        </p:nvSpPr>
        <p:spPr>
          <a:xfrm>
            <a:off x="225817" y="214296"/>
            <a:ext cx="5060563" cy="769441"/>
          </a:xfrm>
          <a:prstGeom prst="rect">
            <a:avLst/>
          </a:prstGeom>
        </p:spPr>
        <p:txBody>
          <a:bodyPr wrap="square">
            <a:spAutoFit/>
          </a:bodyPr>
          <a:lstStyle/>
          <a:p>
            <a:pPr marL="363538" indent="-363538" algn="just"/>
            <a:r>
              <a:rPr lang="tr-TR" sz="2200" dirty="0">
                <a:solidFill>
                  <a:srgbClr val="C00000"/>
                </a:solidFill>
              </a:rPr>
              <a:t>Işıma Yoluyla </a:t>
            </a:r>
            <a:r>
              <a:rPr lang="tr-TR" sz="2200" dirty="0">
                <a:solidFill>
                  <a:schemeClr val="accent4"/>
                </a:solidFill>
              </a:rPr>
              <a:t>(</a:t>
            </a:r>
            <a:r>
              <a:rPr lang="tr-TR" sz="2200" dirty="0" err="1">
                <a:solidFill>
                  <a:schemeClr val="accent4"/>
                </a:solidFill>
              </a:rPr>
              <a:t>Radiation</a:t>
            </a:r>
            <a:r>
              <a:rPr lang="tr-TR" sz="2200" dirty="0">
                <a:solidFill>
                  <a:schemeClr val="accent4"/>
                </a:solidFill>
              </a:rPr>
              <a:t>) </a:t>
            </a:r>
            <a:r>
              <a:rPr lang="tr-TR" sz="2200" dirty="0">
                <a:solidFill>
                  <a:srgbClr val="C00000"/>
                </a:solidFill>
              </a:rPr>
              <a:t>Isının Yayılması</a:t>
            </a:r>
            <a:r>
              <a:rPr lang="tr-TR" sz="2200" dirty="0"/>
              <a:t>: </a:t>
            </a:r>
          </a:p>
        </p:txBody>
      </p:sp>
      <p:pic>
        <p:nvPicPr>
          <p:cNvPr id="7" name="Picture 2" descr="http://www.olcayeti.com/images/stories/isi-yayilma.jpg"/>
          <p:cNvPicPr>
            <a:picLocks noChangeAspect="1" noChangeArrowheads="1"/>
          </p:cNvPicPr>
          <p:nvPr/>
        </p:nvPicPr>
        <p:blipFill>
          <a:blip r:embed="rId3" cstate="print"/>
          <a:srcRect/>
          <a:stretch>
            <a:fillRect/>
          </a:stretch>
        </p:blipFill>
        <p:spPr bwMode="auto">
          <a:xfrm>
            <a:off x="5668671" y="0"/>
            <a:ext cx="3475361" cy="2286016"/>
          </a:xfrm>
          <a:prstGeom prst="rect">
            <a:avLst/>
          </a:prstGeom>
          <a:noFill/>
        </p:spPr>
      </p:pic>
      <p:sp>
        <p:nvSpPr>
          <p:cNvPr id="8" name="7 Oval"/>
          <p:cNvSpPr/>
          <p:nvPr/>
        </p:nvSpPr>
        <p:spPr>
          <a:xfrm>
            <a:off x="6858016" y="1142990"/>
            <a:ext cx="2285984" cy="11430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8 Dikdörtgen"/>
          <p:cNvSpPr/>
          <p:nvPr/>
        </p:nvSpPr>
        <p:spPr>
          <a:xfrm>
            <a:off x="571472" y="1428742"/>
            <a:ext cx="5000660" cy="2123658"/>
          </a:xfrm>
          <a:prstGeom prst="rect">
            <a:avLst/>
          </a:prstGeom>
        </p:spPr>
        <p:txBody>
          <a:bodyPr wrap="square">
            <a:spAutoFit/>
          </a:bodyPr>
          <a:lstStyle/>
          <a:p>
            <a:pPr marL="539750" indent="-363538" algn="just">
              <a:buFont typeface="Wingdings" pitchFamily="2" charset="2"/>
              <a:buChar char="ü"/>
            </a:pPr>
            <a:r>
              <a:rPr lang="tr-TR" sz="2200" dirty="0">
                <a:solidFill>
                  <a:srgbClr val="C00000"/>
                </a:solidFill>
              </a:rPr>
              <a:t>Termal Radyasyon</a:t>
            </a:r>
            <a:r>
              <a:rPr lang="tr-TR" sz="2200" dirty="0"/>
              <a:t>; ısının </a:t>
            </a:r>
            <a:r>
              <a:rPr lang="tr-TR" sz="2200" dirty="0">
                <a:solidFill>
                  <a:schemeClr val="accent4"/>
                </a:solidFill>
              </a:rPr>
              <a:t>elektromanyetik dalgalar </a:t>
            </a:r>
            <a:r>
              <a:rPr lang="tr-TR" sz="2200" dirty="0"/>
              <a:t>sonucu yayılmasıdır. Isı yayılımı elektro manyetik dalgalar sonucu oluştuğu için </a:t>
            </a:r>
            <a:r>
              <a:rPr lang="tr-TR" sz="2200" dirty="0">
                <a:solidFill>
                  <a:schemeClr val="accent4"/>
                </a:solidFill>
              </a:rPr>
              <a:t>transfer ışık hızında ve direkt süzme</a:t>
            </a:r>
            <a:r>
              <a:rPr lang="tr-TR" sz="2200" dirty="0"/>
              <a:t> şeklinde olur. </a:t>
            </a:r>
          </a:p>
        </p:txBody>
      </p:sp>
    </p:spTree>
    <p:extLst>
      <p:ext uri="{BB962C8B-B14F-4D97-AF65-F5344CB8AC3E}">
        <p14:creationId xmlns:p14="http://schemas.microsoft.com/office/powerpoint/2010/main" val="257944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Işıma Yoluyla (</a:t>
            </a:r>
            <a:r>
              <a:rPr lang="tr-TR" sz="2400" dirty="0" err="1">
                <a:solidFill>
                  <a:srgbClr val="0070C0"/>
                </a:solidFill>
              </a:rPr>
              <a:t>Radiation</a:t>
            </a:r>
            <a:r>
              <a:rPr lang="tr-TR" sz="2400" dirty="0">
                <a:solidFill>
                  <a:srgbClr val="0070C0"/>
                </a:solidFill>
              </a:rPr>
              <a:t>) Isının Yayılması</a:t>
            </a:r>
            <a:br>
              <a:rPr lang="tr-TR" sz="2400" dirty="0">
                <a:solidFill>
                  <a:srgbClr val="0070C0"/>
                </a:solidFill>
              </a:rPr>
            </a:br>
            <a:r>
              <a:rPr lang="tr-TR" sz="2400" dirty="0">
                <a:solidFill>
                  <a:srgbClr val="0070C0"/>
                </a:solidFill>
              </a:rPr>
              <a:t>RADYASYON ( Işın Nakli)</a:t>
            </a:r>
            <a:endParaRPr lang="tr-TR" sz="2400" dirty="0">
              <a:solidFill>
                <a:srgbClr val="C00000"/>
              </a:solidFill>
            </a:endParaRPr>
          </a:p>
        </p:txBody>
      </p:sp>
      <p:sp>
        <p:nvSpPr>
          <p:cNvPr id="3" name="Rectangle 2"/>
          <p:cNvSpPr>
            <a:spLocks noGrp="1"/>
          </p:cNvSpPr>
          <p:nvPr>
            <p:ph sz="quarter" idx="13"/>
          </p:nvPr>
        </p:nvSpPr>
        <p:spPr>
          <a:xfrm>
            <a:off x="609600" y="1352551"/>
            <a:ext cx="8282880" cy="3667471"/>
          </a:xfrm>
        </p:spPr>
        <p:txBody>
          <a:bodyPr>
            <a:noAutofit/>
          </a:bodyPr>
          <a:lstStyle/>
          <a:p>
            <a:endParaRPr lang="tr-TR" sz="1800" dirty="0"/>
          </a:p>
          <a:p>
            <a:pPr marL="176212" indent="0">
              <a:buNone/>
            </a:pPr>
            <a:endParaRPr lang="tr-TR" sz="1800" dirty="0"/>
          </a:p>
        </p:txBody>
      </p:sp>
      <p:sp>
        <p:nvSpPr>
          <p:cNvPr id="4" name="Rectangle 2"/>
          <p:cNvSpPr>
            <a:spLocks noGrp="1"/>
          </p:cNvSpPr>
          <p:nvPr>
            <p:ph sz="quarter" idx="13"/>
          </p:nvPr>
        </p:nvSpPr>
        <p:spPr>
          <a:xfrm>
            <a:off x="179512" y="1347614"/>
            <a:ext cx="5688632" cy="3667471"/>
          </a:xfrm>
        </p:spPr>
        <p:txBody>
          <a:bodyPr>
            <a:noAutofit/>
          </a:bodyPr>
          <a:lstStyle/>
          <a:p>
            <a:pPr algn="just"/>
            <a:r>
              <a:rPr lang="tr-TR" sz="2000" dirty="0">
                <a:solidFill>
                  <a:srgbClr val="00B050"/>
                </a:solidFill>
              </a:rPr>
              <a:t>Radyasyon boşluktan geçtiği zaman diğer her hangi bir cins </a:t>
            </a:r>
            <a:r>
              <a:rPr lang="tr-TR" sz="2000" dirty="0">
                <a:solidFill>
                  <a:srgbClr val="FF0000"/>
                </a:solidFill>
                <a:effectLst>
                  <a:outerShdw blurRad="38100" dist="38100" dir="2700000" algn="tl">
                    <a:srgbClr val="000000">
                      <a:alpha val="43137"/>
                    </a:srgbClr>
                  </a:outerShdw>
                </a:effectLst>
              </a:rPr>
              <a:t>enerjiye dönüşmez</a:t>
            </a:r>
            <a:r>
              <a:rPr lang="tr-TR" sz="2000" dirty="0">
                <a:solidFill>
                  <a:srgbClr val="FF0000"/>
                </a:solidFill>
              </a:rPr>
              <a:t> </a:t>
            </a:r>
            <a:r>
              <a:rPr lang="tr-TR" sz="2000" dirty="0">
                <a:solidFill>
                  <a:srgbClr val="00B050"/>
                </a:solidFill>
              </a:rPr>
              <a:t>ve </a:t>
            </a:r>
            <a:r>
              <a:rPr lang="tr-TR" sz="2000" dirty="0">
                <a:solidFill>
                  <a:srgbClr val="FF0000"/>
                </a:solidFill>
                <a:effectLst>
                  <a:outerShdw blurRad="38100" dist="38100" dir="2700000" algn="tl">
                    <a:srgbClr val="000000">
                      <a:alpha val="43137"/>
                    </a:srgbClr>
                  </a:outerShdw>
                </a:effectLst>
              </a:rPr>
              <a:t>yolundan saptırılamaz. </a:t>
            </a:r>
          </a:p>
          <a:p>
            <a:pPr algn="just"/>
            <a:r>
              <a:rPr lang="tr-TR" sz="2000" dirty="0">
                <a:solidFill>
                  <a:srgbClr val="7030A0"/>
                </a:solidFill>
              </a:rPr>
              <a:t>Havanın zayıf bir iletken olmasına rağmen, ısının her yerde hareket edebileceği bilinen bir gerçektir. </a:t>
            </a:r>
          </a:p>
          <a:p>
            <a:pPr algn="just"/>
            <a:r>
              <a:rPr lang="tr-TR" sz="2000" dirty="0"/>
              <a:t>Isı ışınları </a:t>
            </a:r>
            <a:r>
              <a:rPr lang="tr-TR" sz="2000" u="sng" dirty="0">
                <a:solidFill>
                  <a:srgbClr val="FF0000"/>
                </a:solidFill>
                <a:effectLst>
                  <a:outerShdw blurRad="38100" dist="38100" dir="2700000" algn="tl">
                    <a:srgbClr val="000000">
                      <a:alpha val="43137"/>
                    </a:srgbClr>
                  </a:outerShdw>
                </a:effectLst>
              </a:rPr>
              <a:t>her yöne </a:t>
            </a:r>
            <a:r>
              <a:rPr lang="tr-TR" sz="2000" dirty="0"/>
              <a:t>ve </a:t>
            </a:r>
            <a:r>
              <a:rPr lang="tr-TR" sz="2000" u="sng" dirty="0">
                <a:solidFill>
                  <a:srgbClr val="FF0000"/>
                </a:solidFill>
                <a:effectLst>
                  <a:outerShdw blurRad="38100" dist="38100" dir="2700000" algn="tl">
                    <a:srgbClr val="000000">
                      <a:alpha val="43137"/>
                    </a:srgbClr>
                  </a:outerShdw>
                </a:effectLst>
              </a:rPr>
              <a:t>doğrusal</a:t>
            </a:r>
            <a:r>
              <a:rPr lang="tr-TR" sz="2000" dirty="0"/>
              <a:t> olarak yayılır.</a:t>
            </a:r>
          </a:p>
        </p:txBody>
      </p:sp>
      <p:pic>
        <p:nvPicPr>
          <p:cNvPr id="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322"/>
          <a:stretch/>
        </p:blipFill>
        <p:spPr>
          <a:xfrm>
            <a:off x="5868144" y="1303038"/>
            <a:ext cx="3240360" cy="3840462"/>
          </a:xfrm>
          <a:prstGeom prst="rect">
            <a:avLst/>
          </a:prstGeom>
          <a:noFill/>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44</a:t>
            </a:fld>
            <a:endParaRPr kumimoji="0" lang="tr-TR"/>
          </a:p>
        </p:txBody>
      </p:sp>
    </p:spTree>
    <p:extLst>
      <p:ext uri="{BB962C8B-B14F-4D97-AF65-F5344CB8AC3E}">
        <p14:creationId xmlns:p14="http://schemas.microsoft.com/office/powerpoint/2010/main" val="105281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heckerboard(across)">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çeşitleri</a:t>
            </a:r>
            <a:endParaRPr lang="tr-TR" sz="2400" dirty="0">
              <a:solidFill>
                <a:srgbClr val="C00000"/>
              </a:solidFill>
            </a:endParaRPr>
          </a:p>
        </p:txBody>
      </p:sp>
      <p:sp>
        <p:nvSpPr>
          <p:cNvPr id="3" name="Rectangle 2"/>
          <p:cNvSpPr>
            <a:spLocks noGrp="1"/>
          </p:cNvSpPr>
          <p:nvPr>
            <p:ph sz="quarter" idx="13"/>
          </p:nvPr>
        </p:nvSpPr>
        <p:spPr>
          <a:xfrm>
            <a:off x="179512" y="1352551"/>
            <a:ext cx="8712968" cy="3667471"/>
          </a:xfrm>
        </p:spPr>
        <p:txBody>
          <a:bodyPr>
            <a:noAutofit/>
          </a:bodyPr>
          <a:lstStyle/>
          <a:p>
            <a:pPr marL="461962" indent="-285750" algn="just"/>
            <a:r>
              <a:rPr lang="tr-TR" sz="2000" dirty="0">
                <a:solidFill>
                  <a:srgbClr val="C00000"/>
                </a:solidFill>
              </a:rPr>
              <a:t>Yanma</a:t>
            </a:r>
            <a:r>
              <a:rPr lang="tr-TR" sz="2000" dirty="0"/>
              <a:t> temelde </a:t>
            </a:r>
            <a:r>
              <a:rPr lang="tr-TR" sz="2000" dirty="0">
                <a:solidFill>
                  <a:schemeClr val="accent4"/>
                </a:solidFill>
              </a:rPr>
              <a:t>yanıcı madde ile oksijen arasında meydana gelen </a:t>
            </a:r>
            <a:r>
              <a:rPr lang="tr-TR" sz="2000" dirty="0">
                <a:solidFill>
                  <a:srgbClr val="C00000"/>
                </a:solidFill>
              </a:rPr>
              <a:t>kimyasal bir olay</a:t>
            </a:r>
            <a:r>
              <a:rPr lang="tr-TR" sz="2000" dirty="0"/>
              <a:t> olmakla birlikte bu olay her zaman </a:t>
            </a:r>
            <a:r>
              <a:rPr lang="tr-TR" sz="2000" b="1" dirty="0"/>
              <a:t>hızlı ve tam yanma </a:t>
            </a:r>
            <a:r>
              <a:rPr lang="tr-TR" sz="2000" dirty="0"/>
              <a:t>şeklinde gerçekleşmez. </a:t>
            </a:r>
          </a:p>
          <a:p>
            <a:pPr marL="461962" indent="-285750" algn="just"/>
            <a:r>
              <a:rPr lang="tr-TR" sz="2000" b="1" dirty="0"/>
              <a:t>Isıl şartların </a:t>
            </a:r>
            <a:r>
              <a:rPr lang="tr-TR" sz="2000" dirty="0"/>
              <a:t>uygun olması durumunda </a:t>
            </a:r>
            <a:r>
              <a:rPr lang="tr-TR" sz="2000" b="1" dirty="0"/>
              <a:t>yanıcı maddenin az</a:t>
            </a:r>
            <a:r>
              <a:rPr lang="tr-TR" sz="2000" dirty="0"/>
              <a:t> olması halinde </a:t>
            </a:r>
            <a:r>
              <a:rPr lang="tr-TR" sz="2000" dirty="0">
                <a:solidFill>
                  <a:srgbClr val="C00000"/>
                </a:solidFill>
              </a:rPr>
              <a:t>yanıcı madde miktarına göre </a:t>
            </a:r>
            <a:r>
              <a:rPr lang="tr-TR" sz="2000" dirty="0">
                <a:solidFill>
                  <a:schemeClr val="accent4"/>
                </a:solidFill>
              </a:rPr>
              <a:t>bazen alevi bile görülmeden </a:t>
            </a:r>
            <a:r>
              <a:rPr lang="tr-TR" sz="2000" dirty="0"/>
              <a:t>kısa süre içinde </a:t>
            </a:r>
            <a:r>
              <a:rPr lang="tr-TR" sz="2000" dirty="0">
                <a:solidFill>
                  <a:schemeClr val="accent4"/>
                </a:solidFill>
              </a:rPr>
              <a:t>başlar veya biter</a:t>
            </a:r>
            <a:r>
              <a:rPr lang="tr-TR" sz="2000" dirty="0"/>
              <a:t>. </a:t>
            </a:r>
          </a:p>
          <a:p>
            <a:pPr marL="461962" indent="-285750" algn="just"/>
            <a:r>
              <a:rPr lang="tr-TR" sz="2000" dirty="0"/>
              <a:t>Bazen de kapalı mekan veya kaplarda </a:t>
            </a:r>
            <a:r>
              <a:rPr lang="tr-TR" sz="2000" dirty="0">
                <a:solidFill>
                  <a:schemeClr val="accent4"/>
                </a:solidFill>
              </a:rPr>
              <a:t>oksijen yetersizliğinden yanma tam olarak gerçekleşmez</a:t>
            </a:r>
            <a:r>
              <a:rPr lang="tr-TR" sz="2000" dirty="0"/>
              <a:t> ve </a:t>
            </a:r>
            <a:r>
              <a:rPr lang="tr-TR" sz="2000" dirty="0">
                <a:solidFill>
                  <a:srgbClr val="C00000"/>
                </a:solidFill>
              </a:rPr>
              <a:t>kimyasal reaksiyon farklı sonuçlanarak </a:t>
            </a:r>
            <a:r>
              <a:rPr lang="tr-TR" sz="2000" dirty="0"/>
              <a:t>yanma gazları değişir.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45</a:t>
            </a:fld>
            <a:endParaRPr kumimoji="0" lang="tr-TR"/>
          </a:p>
        </p:txBody>
      </p:sp>
    </p:spTree>
    <p:extLst>
      <p:ext uri="{BB962C8B-B14F-4D97-AF65-F5344CB8AC3E}">
        <p14:creationId xmlns:p14="http://schemas.microsoft.com/office/powerpoint/2010/main" val="239895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çeşitleri </a:t>
            </a:r>
            <a:r>
              <a:rPr lang="tr-TR" sz="2400" dirty="0">
                <a:solidFill>
                  <a:srgbClr val="C00000"/>
                </a:solidFill>
              </a:rPr>
              <a:t>(Devam)</a:t>
            </a:r>
          </a:p>
        </p:txBody>
      </p:sp>
      <p:sp>
        <p:nvSpPr>
          <p:cNvPr id="3" name="Rectangle 2"/>
          <p:cNvSpPr>
            <a:spLocks noGrp="1"/>
          </p:cNvSpPr>
          <p:nvPr>
            <p:ph sz="quarter" idx="13"/>
          </p:nvPr>
        </p:nvSpPr>
        <p:spPr>
          <a:xfrm>
            <a:off x="251520" y="1352551"/>
            <a:ext cx="8640960" cy="3667471"/>
          </a:xfrm>
        </p:spPr>
        <p:txBody>
          <a:bodyPr>
            <a:noAutofit/>
          </a:bodyPr>
          <a:lstStyle/>
          <a:p>
            <a:pPr marL="519112" indent="-342900" algn="just">
              <a:buSzPct val="100000"/>
              <a:buNone/>
            </a:pPr>
            <a:endParaRPr lang="tr-TR" sz="2200" dirty="0"/>
          </a:p>
          <a:p>
            <a:pPr marL="519112" indent="-342900" algn="just">
              <a:buSzPct val="100000"/>
              <a:buFont typeface="+mj-lt"/>
              <a:buAutoNum type="arabicParenR"/>
            </a:pPr>
            <a:r>
              <a:rPr lang="tr-TR" sz="2200" dirty="0">
                <a:solidFill>
                  <a:srgbClr val="C00000"/>
                </a:solidFill>
              </a:rPr>
              <a:t>Yavaş Yanma: </a:t>
            </a:r>
            <a:r>
              <a:rPr lang="tr-TR" sz="2200" dirty="0"/>
              <a:t>Yanıcı maddenin yapısı gereği, </a:t>
            </a:r>
            <a:endParaRPr lang="en-US" sz="2200" dirty="0"/>
          </a:p>
          <a:p>
            <a:pPr marL="519112" indent="-342900" algn="just">
              <a:buSzPct val="100000"/>
              <a:buNone/>
            </a:pPr>
            <a:r>
              <a:rPr lang="en-US" sz="2200" dirty="0">
                <a:solidFill>
                  <a:srgbClr val="00B050"/>
                </a:solidFill>
              </a:rPr>
              <a:t>	</a:t>
            </a:r>
            <a:r>
              <a:rPr lang="tr-TR" sz="2200" dirty="0">
                <a:solidFill>
                  <a:srgbClr val="00B050"/>
                </a:solidFill>
              </a:rPr>
              <a:t>yanıcı buhar veya gaz oluşturmadığı durumlarda,</a:t>
            </a:r>
            <a:r>
              <a:rPr lang="tr-TR" sz="2200" dirty="0"/>
              <a:t> </a:t>
            </a:r>
            <a:endParaRPr lang="en-US" sz="2200" dirty="0"/>
          </a:p>
          <a:p>
            <a:pPr marL="519112" indent="-342900" algn="just">
              <a:buSzPct val="100000"/>
              <a:buNone/>
            </a:pPr>
            <a:r>
              <a:rPr lang="en-US" sz="2200" dirty="0"/>
              <a:t>	</a:t>
            </a:r>
            <a:r>
              <a:rPr lang="tr-TR" sz="2200" dirty="0"/>
              <a:t>ortamda </a:t>
            </a:r>
            <a:r>
              <a:rPr lang="tr-TR" sz="2200" dirty="0">
                <a:solidFill>
                  <a:srgbClr val="00B050"/>
                </a:solidFill>
              </a:rPr>
              <a:t>yeterli oksijen bulunmaması </a:t>
            </a:r>
            <a:r>
              <a:rPr lang="tr-TR" sz="2200" dirty="0"/>
              <a:t>ve </a:t>
            </a:r>
            <a:endParaRPr lang="en-US" sz="2200" dirty="0"/>
          </a:p>
          <a:p>
            <a:pPr marL="519112" indent="-342900" algn="just">
              <a:buSzPct val="100000"/>
              <a:buNone/>
            </a:pPr>
            <a:r>
              <a:rPr lang="en-US" sz="2200" dirty="0"/>
              <a:t>	</a:t>
            </a:r>
            <a:r>
              <a:rPr lang="tr-TR" sz="2200" dirty="0"/>
              <a:t>ortamdaki </a:t>
            </a:r>
            <a:r>
              <a:rPr lang="tr-TR" sz="2200" dirty="0">
                <a:solidFill>
                  <a:srgbClr val="00B050"/>
                </a:solidFill>
              </a:rPr>
              <a:t>ısının yetersiz </a:t>
            </a:r>
            <a:r>
              <a:rPr lang="tr-TR" sz="2200" dirty="0"/>
              <a:t>kalması hallerinde meydana gelir.  </a:t>
            </a:r>
            <a:endParaRPr lang="en-US" sz="2200" dirty="0"/>
          </a:p>
          <a:p>
            <a:pPr marL="519112" indent="-342900" algn="just">
              <a:buSzPct val="100000"/>
              <a:buNone/>
            </a:pPr>
            <a:r>
              <a:rPr lang="en-US" sz="2200" dirty="0"/>
              <a:t>	</a:t>
            </a:r>
            <a:r>
              <a:rPr lang="tr-TR" sz="2200" dirty="0"/>
              <a:t>Buna en iyi örnek, </a:t>
            </a:r>
            <a:r>
              <a:rPr lang="tr-TR" sz="2200" dirty="0">
                <a:solidFill>
                  <a:srgbClr val="C00000"/>
                </a:solidFill>
              </a:rPr>
              <a:t>demirin paslanması</a:t>
            </a:r>
            <a:r>
              <a:rPr lang="tr-TR" sz="2200" dirty="0"/>
              <a:t>dır.</a:t>
            </a:r>
          </a:p>
          <a:p>
            <a:pPr marL="519112" indent="-342900" algn="just">
              <a:buSzPct val="100000"/>
              <a:buNone/>
            </a:pPr>
            <a:endParaRPr lang="tr-TR" sz="22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46</a:t>
            </a:fld>
            <a:endParaRPr kumimoji="0" lang="tr-TR"/>
          </a:p>
        </p:txBody>
      </p:sp>
    </p:spTree>
    <p:extLst>
      <p:ext uri="{BB962C8B-B14F-4D97-AF65-F5344CB8AC3E}">
        <p14:creationId xmlns:p14="http://schemas.microsoft.com/office/powerpoint/2010/main" val="96766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çeşitleri </a:t>
            </a:r>
            <a:r>
              <a:rPr lang="tr-TR" sz="2400" dirty="0">
                <a:solidFill>
                  <a:srgbClr val="C00000"/>
                </a:solidFill>
              </a:rPr>
              <a:t>(Devam)</a:t>
            </a:r>
          </a:p>
        </p:txBody>
      </p:sp>
      <p:sp>
        <p:nvSpPr>
          <p:cNvPr id="3" name="Rectangle 2"/>
          <p:cNvSpPr>
            <a:spLocks noGrp="1"/>
          </p:cNvSpPr>
          <p:nvPr>
            <p:ph sz="quarter" idx="13"/>
          </p:nvPr>
        </p:nvSpPr>
        <p:spPr>
          <a:xfrm>
            <a:off x="251520" y="1352551"/>
            <a:ext cx="8640960" cy="3667471"/>
          </a:xfrm>
        </p:spPr>
        <p:txBody>
          <a:bodyPr>
            <a:noAutofit/>
          </a:bodyPr>
          <a:lstStyle/>
          <a:p>
            <a:pPr marL="519112" indent="-342900" algn="just">
              <a:buSzPct val="100000"/>
              <a:buFont typeface="+mj-lt"/>
              <a:buAutoNum type="arabicParenR" startAt="2"/>
            </a:pPr>
            <a:r>
              <a:rPr lang="tr-TR" sz="2000" dirty="0">
                <a:solidFill>
                  <a:srgbClr val="C00000"/>
                </a:solidFill>
              </a:rPr>
              <a:t>Kendi Kendine Yanma: </a:t>
            </a:r>
            <a:r>
              <a:rPr lang="tr-TR" sz="2000" dirty="0"/>
              <a:t>Yukarıda açıklanan </a:t>
            </a:r>
            <a:r>
              <a:rPr lang="tr-TR" sz="2000" dirty="0">
                <a:solidFill>
                  <a:srgbClr val="00B050"/>
                </a:solidFill>
              </a:rPr>
              <a:t>yavaş yanmanın zaman içerisinde hızlı yanma </a:t>
            </a:r>
            <a:r>
              <a:rPr lang="tr-TR" sz="2000" dirty="0"/>
              <a:t>olayına dönüşmesi halidir. </a:t>
            </a:r>
          </a:p>
          <a:p>
            <a:pPr marL="519112" indent="-342900" algn="just">
              <a:buSzPct val="100000"/>
              <a:buFont typeface="+mj-lt"/>
              <a:buAutoNum type="arabicParenR" startAt="2"/>
            </a:pPr>
            <a:endParaRPr lang="tr-TR" sz="2000" dirty="0"/>
          </a:p>
          <a:p>
            <a:pPr marL="538163" indent="0" algn="just">
              <a:buSzPct val="100000"/>
              <a:buNone/>
            </a:pPr>
            <a:r>
              <a:rPr lang="tr-TR" sz="2000" dirty="0"/>
              <a:t>Buna </a:t>
            </a:r>
            <a:r>
              <a:rPr lang="tr-TR" sz="2000" dirty="0">
                <a:solidFill>
                  <a:srgbClr val="00B050"/>
                </a:solidFill>
              </a:rPr>
              <a:t>en iyi örnek </a:t>
            </a:r>
            <a:r>
              <a:rPr lang="tr-TR" sz="2000" dirty="0"/>
              <a:t>ise bitkisel kökenli yağlı maddelerin, hava içerisindeki oksijenle normal hava ısısında birleşerek </a:t>
            </a:r>
            <a:r>
              <a:rPr lang="tr-TR" sz="2000" b="1" dirty="0">
                <a:solidFill>
                  <a:srgbClr val="FF0000"/>
                </a:solidFill>
              </a:rPr>
              <a:t>çürümeye</a:t>
            </a:r>
            <a:r>
              <a:rPr lang="tr-TR" sz="2000" dirty="0"/>
              <a:t> (</a:t>
            </a:r>
            <a:r>
              <a:rPr lang="tr-TR" sz="2000" dirty="0">
                <a:solidFill>
                  <a:srgbClr val="00B050"/>
                </a:solidFill>
              </a:rPr>
              <a:t>oksitlenmeye</a:t>
            </a:r>
            <a:r>
              <a:rPr lang="tr-TR" sz="2000" dirty="0"/>
              <a:t>) başlamasıdır. </a:t>
            </a:r>
          </a:p>
          <a:p>
            <a:pPr marL="538163" indent="0" algn="just">
              <a:buSzPct val="100000"/>
              <a:buNone/>
            </a:pPr>
            <a:endParaRPr lang="tr-TR" sz="2000" dirty="0"/>
          </a:p>
          <a:p>
            <a:pPr marL="538163" indent="0" algn="just">
              <a:buSzPct val="100000"/>
              <a:buNone/>
            </a:pPr>
            <a:r>
              <a:rPr lang="tr-TR" sz="2000" dirty="0"/>
              <a:t>Bu oksitlenme ile zaman içerisinde </a:t>
            </a:r>
            <a:r>
              <a:rPr lang="tr-TR" sz="2000" dirty="0">
                <a:solidFill>
                  <a:srgbClr val="00B050"/>
                </a:solidFill>
              </a:rPr>
              <a:t>ortamdaki ısı yükselir</a:t>
            </a:r>
            <a:r>
              <a:rPr lang="tr-TR" sz="2000" dirty="0"/>
              <a:t>, şayet </a:t>
            </a:r>
            <a:r>
              <a:rPr lang="tr-TR" sz="2000" dirty="0">
                <a:solidFill>
                  <a:srgbClr val="C00000"/>
                </a:solidFill>
              </a:rPr>
              <a:t>ısı alev almaya yetecek dereceye ulaşırsa </a:t>
            </a:r>
            <a:r>
              <a:rPr lang="tr-TR" sz="2000" dirty="0"/>
              <a:t>kendi kendine yanma gerçekleşir.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47</a:t>
            </a:fld>
            <a:endParaRPr kumimoji="0" lang="tr-TR"/>
          </a:p>
        </p:txBody>
      </p:sp>
    </p:spTree>
    <p:extLst>
      <p:ext uri="{BB962C8B-B14F-4D97-AF65-F5344CB8AC3E}">
        <p14:creationId xmlns:p14="http://schemas.microsoft.com/office/powerpoint/2010/main" val="96766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çeşitleri </a:t>
            </a:r>
            <a:r>
              <a:rPr lang="tr-TR" sz="2400" dirty="0">
                <a:solidFill>
                  <a:srgbClr val="C00000"/>
                </a:solidFill>
              </a:rPr>
              <a:t>(Devam)</a:t>
            </a:r>
          </a:p>
        </p:txBody>
      </p:sp>
      <p:sp>
        <p:nvSpPr>
          <p:cNvPr id="3" name="Rectangle 2"/>
          <p:cNvSpPr>
            <a:spLocks noGrp="1"/>
          </p:cNvSpPr>
          <p:nvPr>
            <p:ph sz="quarter" idx="13"/>
          </p:nvPr>
        </p:nvSpPr>
        <p:spPr>
          <a:xfrm>
            <a:off x="323528" y="1352551"/>
            <a:ext cx="8568952" cy="3667471"/>
          </a:xfrm>
        </p:spPr>
        <p:txBody>
          <a:bodyPr>
            <a:noAutofit/>
          </a:bodyPr>
          <a:lstStyle/>
          <a:p>
            <a:pPr marL="519112" indent="-342900" algn="just">
              <a:buSzPct val="100000"/>
              <a:buFont typeface="+mj-lt"/>
              <a:buAutoNum type="arabicParenR" startAt="3"/>
            </a:pPr>
            <a:r>
              <a:rPr lang="tr-TR" sz="2200" dirty="0">
                <a:solidFill>
                  <a:srgbClr val="C00000"/>
                </a:solidFill>
              </a:rPr>
              <a:t>Hızlı Yanma: </a:t>
            </a:r>
            <a:r>
              <a:rPr lang="tr-TR" sz="2200" dirty="0"/>
              <a:t>Yanma olayının bütün belirtileriyle başladığı olaydır.  Yanmanın tüm belirtileri mevcut olup, bunlar </a:t>
            </a:r>
            <a:r>
              <a:rPr lang="tr-TR" sz="2200" dirty="0">
                <a:solidFill>
                  <a:srgbClr val="00B050"/>
                </a:solidFill>
              </a:rPr>
              <a:t>alev, ısı, ışık ve korlaşma</a:t>
            </a:r>
            <a:r>
              <a:rPr lang="tr-TR" sz="2200" dirty="0"/>
              <a:t>dır.</a:t>
            </a:r>
          </a:p>
          <a:p>
            <a:pPr marL="538163" indent="0" algn="just">
              <a:buSzPct val="100000"/>
              <a:buNone/>
            </a:pPr>
            <a:endParaRPr lang="tr-TR" sz="2200" dirty="0"/>
          </a:p>
          <a:p>
            <a:pPr marL="519112" indent="-342900" algn="just">
              <a:buSzPct val="100000"/>
              <a:buFont typeface="+mj-lt"/>
              <a:buAutoNum type="arabicParenR" startAt="4"/>
            </a:pPr>
            <a:r>
              <a:rPr lang="tr-TR" sz="2200" dirty="0">
                <a:solidFill>
                  <a:srgbClr val="C00000"/>
                </a:solidFill>
              </a:rPr>
              <a:t>Parlama: </a:t>
            </a:r>
            <a:r>
              <a:rPr lang="tr-TR" sz="2200" dirty="0"/>
              <a:t>Parlayıcı maddelerin </a:t>
            </a:r>
            <a:r>
              <a:rPr lang="tr-TR" sz="2200" dirty="0">
                <a:solidFill>
                  <a:srgbClr val="00B050"/>
                </a:solidFill>
              </a:rPr>
              <a:t>belli oranda hava ile karışımları</a:t>
            </a:r>
            <a:r>
              <a:rPr lang="tr-TR" sz="2200" dirty="0"/>
              <a:t>, çok kolay bir şekilde alev alarak yanmalarına sebep olur (</a:t>
            </a:r>
            <a:r>
              <a:rPr lang="tr-TR" sz="2200" dirty="0">
                <a:solidFill>
                  <a:srgbClr val="00B050"/>
                </a:solidFill>
              </a:rPr>
              <a:t>benzin buharlarının sebep olması </a:t>
            </a:r>
            <a:r>
              <a:rPr lang="tr-TR" sz="2200" dirty="0"/>
              <a:t>gibi..).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48</a:t>
            </a:fld>
            <a:endParaRPr kumimoji="0" lang="tr-TR"/>
          </a:p>
        </p:txBody>
      </p:sp>
    </p:spTree>
    <p:extLst>
      <p:ext uri="{BB962C8B-B14F-4D97-AF65-F5344CB8AC3E}">
        <p14:creationId xmlns:p14="http://schemas.microsoft.com/office/powerpoint/2010/main" val="29428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323528" y="571486"/>
            <a:ext cx="8568952" cy="4286280"/>
          </a:xfrm>
        </p:spPr>
        <p:txBody>
          <a:bodyPr>
            <a:noAutofit/>
          </a:bodyPr>
          <a:lstStyle/>
          <a:p>
            <a:pPr marL="461962" indent="-285750" algn="just"/>
            <a:r>
              <a:rPr lang="tr-TR" sz="2400" dirty="0">
                <a:solidFill>
                  <a:srgbClr val="C00000"/>
                </a:solidFill>
              </a:rPr>
              <a:t>Cisimlerin konumuna göre yanma hızları: </a:t>
            </a:r>
          </a:p>
          <a:p>
            <a:pPr marL="461962" indent="-285750" algn="just">
              <a:buNone/>
            </a:pPr>
            <a:endParaRPr lang="tr-TR" sz="2400" dirty="0">
              <a:solidFill>
                <a:srgbClr val="C00000"/>
              </a:solidFill>
            </a:endParaRPr>
          </a:p>
          <a:p>
            <a:pPr marL="176212" indent="0" algn="just">
              <a:buSzPct val="100000"/>
              <a:buNone/>
            </a:pPr>
            <a:r>
              <a:rPr lang="tr-TR" sz="2400" dirty="0"/>
              <a:t>Yanıcı maddelerin </a:t>
            </a:r>
            <a:r>
              <a:rPr lang="tr-TR" sz="2400" dirty="0">
                <a:solidFill>
                  <a:srgbClr val="00B050"/>
                </a:solidFill>
              </a:rPr>
              <a:t>yanma hızları </a:t>
            </a:r>
            <a:r>
              <a:rPr lang="tr-TR" sz="2400" dirty="0"/>
              <a:t>diğer etkenlerin yanında konumlarına göre de </a:t>
            </a:r>
            <a:r>
              <a:rPr lang="tr-TR" sz="2400" dirty="0">
                <a:solidFill>
                  <a:srgbClr val="00B050"/>
                </a:solidFill>
              </a:rPr>
              <a:t>değişiklikler gösterir. </a:t>
            </a:r>
          </a:p>
          <a:p>
            <a:pPr marL="176212" indent="0" algn="just">
              <a:buSzPct val="100000"/>
              <a:buNone/>
            </a:pPr>
            <a:endParaRPr lang="tr-TR" sz="2400" dirty="0"/>
          </a:p>
          <a:p>
            <a:pPr marL="176212" indent="0" algn="just">
              <a:buSzPct val="100000"/>
              <a:buNone/>
            </a:pPr>
            <a:r>
              <a:rPr lang="tr-TR" sz="2400" dirty="0">
                <a:solidFill>
                  <a:srgbClr val="C00000"/>
                </a:solidFill>
              </a:rPr>
              <a:t>Yatay konumdaki cisimlerde </a:t>
            </a:r>
            <a:r>
              <a:rPr lang="tr-TR" sz="2400" dirty="0"/>
              <a:t>yangının </a:t>
            </a:r>
            <a:r>
              <a:rPr lang="tr-TR" sz="2400" dirty="0">
                <a:solidFill>
                  <a:srgbClr val="00B050"/>
                </a:solidFill>
              </a:rPr>
              <a:t>yüzeysel yayılması daha yavaştır. </a:t>
            </a:r>
          </a:p>
          <a:p>
            <a:pPr marL="176212" indent="0" algn="just">
              <a:buSzPct val="100000"/>
              <a:buNone/>
            </a:pPr>
            <a:endParaRPr lang="tr-TR" sz="2400" dirty="0"/>
          </a:p>
          <a:p>
            <a:pPr marL="176212" indent="0" algn="just">
              <a:buSzPct val="100000"/>
              <a:buNone/>
            </a:pPr>
            <a:r>
              <a:rPr lang="tr-TR" sz="2400" dirty="0">
                <a:solidFill>
                  <a:srgbClr val="C00000"/>
                </a:solidFill>
              </a:rPr>
              <a:t>Düşey konumdaki cisimlerde </a:t>
            </a:r>
            <a:r>
              <a:rPr lang="tr-TR" sz="2400" dirty="0"/>
              <a:t>yangının </a:t>
            </a:r>
            <a:r>
              <a:rPr lang="tr-TR" sz="2400" dirty="0">
                <a:solidFill>
                  <a:srgbClr val="00B050"/>
                </a:solidFill>
              </a:rPr>
              <a:t>yüzeysel yayılması daha hızlıdır.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49</a:t>
            </a:fld>
            <a:endParaRPr kumimoji="0" lang="tr-TR"/>
          </a:p>
        </p:txBody>
      </p:sp>
    </p:spTree>
    <p:extLst>
      <p:ext uri="{BB962C8B-B14F-4D97-AF65-F5344CB8AC3E}">
        <p14:creationId xmlns:p14="http://schemas.microsoft.com/office/powerpoint/2010/main" val="29428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heckerboard(across)">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b="1" dirty="0">
                <a:solidFill>
                  <a:srgbClr val="0070C0"/>
                </a:solidFill>
              </a:rPr>
              <a:t>Yanmanın temel kavramları</a:t>
            </a: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600" dirty="0">
                <a:solidFill>
                  <a:srgbClr val="C00000"/>
                </a:solidFill>
              </a:rPr>
              <a:t>Duman tahliyesi: </a:t>
            </a:r>
            <a:r>
              <a:rPr lang="tr-TR" sz="2600" dirty="0">
                <a:solidFill>
                  <a:schemeClr val="accent4"/>
                </a:solidFill>
              </a:rPr>
              <a:t>Dumanın yapının dışına </a:t>
            </a:r>
            <a:r>
              <a:rPr lang="tr-TR" sz="2600" dirty="0"/>
              <a:t>kendiliğinden çıkması veya mekanik yollarla zorlamalı olarak </a:t>
            </a:r>
            <a:r>
              <a:rPr lang="tr-TR" sz="2600" dirty="0">
                <a:solidFill>
                  <a:schemeClr val="accent4"/>
                </a:solidFill>
              </a:rPr>
              <a:t>atılmasıdır.</a:t>
            </a:r>
            <a:endParaRPr lang="tr-TR" sz="2600" dirty="0"/>
          </a:p>
        </p:txBody>
      </p:sp>
      <p:pic>
        <p:nvPicPr>
          <p:cNvPr id="304130" name="Picture 2" descr="http://image.haber7.com/haber/haber7/photos/eglence_merkezinde_yangin_panigi13450590830_h915221.jpg">
            <a:hlinkClick r:id="rId3"/>
          </p:cNvPr>
          <p:cNvPicPr>
            <a:picLocks noChangeAspect="1" noChangeArrowheads="1"/>
          </p:cNvPicPr>
          <p:nvPr/>
        </p:nvPicPr>
        <p:blipFill>
          <a:blip r:embed="rId4" cstate="print"/>
          <a:srcRect/>
          <a:stretch>
            <a:fillRect/>
          </a:stretch>
        </p:blipFill>
        <p:spPr bwMode="auto">
          <a:xfrm>
            <a:off x="6444208" y="0"/>
            <a:ext cx="2699792" cy="1303802"/>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923928" y="2787774"/>
            <a:ext cx="4860032" cy="1952149"/>
          </a:xfrm>
          <a:prstGeom prst="rect">
            <a:avLst/>
          </a:prstGeom>
          <a:noFill/>
          <a:ln w="9525">
            <a:noFill/>
            <a:miter lim="800000"/>
            <a:headEnd/>
            <a:tailEnd/>
          </a:ln>
        </p:spPr>
      </p:pic>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a:t>
            </a:fld>
            <a:endParaRPr kumimoji="0" lang="tr-TR"/>
          </a:p>
        </p:txBody>
      </p:sp>
      <p:pic>
        <p:nvPicPr>
          <p:cNvPr id="1028" name="Picture 4" descr="http://www.yapikatalogu.com/VImages/Firmalar/39798/FotografDosyalari/b_124833_otomatik-duman-tahliyeleri.jpg">
            <a:hlinkClick r:id="rId6"/>
          </p:cNvPr>
          <p:cNvPicPr>
            <a:picLocks noChangeAspect="1" noChangeArrowheads="1"/>
          </p:cNvPicPr>
          <p:nvPr/>
        </p:nvPicPr>
        <p:blipFill>
          <a:blip r:embed="rId7" cstate="print"/>
          <a:srcRect/>
          <a:stretch>
            <a:fillRect/>
          </a:stretch>
        </p:blipFill>
        <p:spPr bwMode="auto">
          <a:xfrm>
            <a:off x="1115616" y="2780790"/>
            <a:ext cx="2601600" cy="1951200"/>
          </a:xfrm>
          <a:prstGeom prst="rect">
            <a:avLst/>
          </a:prstGeom>
          <a:noFill/>
        </p:spPr>
      </p:pic>
    </p:spTree>
    <p:extLst>
      <p:ext uri="{BB962C8B-B14F-4D97-AF65-F5344CB8AC3E}">
        <p14:creationId xmlns:p14="http://schemas.microsoft.com/office/powerpoint/2010/main" val="144570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ürünleri</a:t>
            </a:r>
            <a:endParaRPr lang="tr-TR" sz="2400" dirty="0">
              <a:solidFill>
                <a:srgbClr val="C00000"/>
              </a:solidFill>
            </a:endParaRPr>
          </a:p>
        </p:txBody>
      </p:sp>
      <p:sp>
        <p:nvSpPr>
          <p:cNvPr id="7" name="Rectangle 2"/>
          <p:cNvSpPr>
            <a:spLocks noGrp="1"/>
          </p:cNvSpPr>
          <p:nvPr>
            <p:ph sz="quarter" idx="13"/>
          </p:nvPr>
        </p:nvSpPr>
        <p:spPr>
          <a:xfrm>
            <a:off x="609600" y="1352551"/>
            <a:ext cx="3674368" cy="3667471"/>
          </a:xfrm>
        </p:spPr>
        <p:txBody>
          <a:bodyPr>
            <a:noAutofit/>
          </a:bodyPr>
          <a:lstStyle/>
          <a:p>
            <a:pPr marL="461962" indent="-285750"/>
            <a:r>
              <a:rPr lang="tr-TR" sz="2400" dirty="0">
                <a:solidFill>
                  <a:srgbClr val="00B050"/>
                </a:solidFill>
              </a:rPr>
              <a:t>Zehirli ve boğucu gazlar</a:t>
            </a:r>
          </a:p>
          <a:p>
            <a:pPr marL="714375" indent="-350838">
              <a:buFont typeface="Wingdings" pitchFamily="2" charset="2"/>
              <a:buChar char="ü"/>
            </a:pPr>
            <a:r>
              <a:rPr lang="tr-TR" sz="2400" dirty="0">
                <a:solidFill>
                  <a:srgbClr val="0070C0"/>
                </a:solidFill>
              </a:rPr>
              <a:t>CO</a:t>
            </a:r>
          </a:p>
          <a:p>
            <a:pPr marL="714375" indent="-350838">
              <a:buFont typeface="Wingdings" pitchFamily="2" charset="2"/>
              <a:buChar char="ü"/>
            </a:pPr>
            <a:r>
              <a:rPr lang="tr-TR" sz="2400" dirty="0">
                <a:solidFill>
                  <a:srgbClr val="0070C0"/>
                </a:solidFill>
              </a:rPr>
              <a:t>CO</a:t>
            </a:r>
            <a:r>
              <a:rPr lang="tr-TR" sz="2400" baseline="-25000" dirty="0">
                <a:solidFill>
                  <a:srgbClr val="0070C0"/>
                </a:solidFill>
              </a:rPr>
              <a:t>2</a:t>
            </a:r>
          </a:p>
          <a:p>
            <a:pPr marL="714375" indent="-350838">
              <a:buFont typeface="Wingdings" pitchFamily="2" charset="2"/>
              <a:buChar char="ü"/>
            </a:pPr>
            <a:r>
              <a:rPr lang="tr-TR" sz="2400" dirty="0">
                <a:solidFill>
                  <a:srgbClr val="0070C0"/>
                </a:solidFill>
              </a:rPr>
              <a:t>SO</a:t>
            </a:r>
            <a:r>
              <a:rPr lang="tr-TR" sz="2400" baseline="-25000" dirty="0">
                <a:solidFill>
                  <a:srgbClr val="0070C0"/>
                </a:solidFill>
              </a:rPr>
              <a:t>2</a:t>
            </a:r>
          </a:p>
          <a:p>
            <a:pPr marL="714375" indent="-350838">
              <a:buFont typeface="Wingdings" pitchFamily="2" charset="2"/>
              <a:buChar char="ü"/>
            </a:pPr>
            <a:r>
              <a:rPr lang="tr-TR" sz="2400" dirty="0">
                <a:solidFill>
                  <a:srgbClr val="0070C0"/>
                </a:solidFill>
              </a:rPr>
              <a:t>H</a:t>
            </a:r>
            <a:r>
              <a:rPr lang="tr-TR" sz="2400" baseline="-25000" dirty="0">
                <a:solidFill>
                  <a:srgbClr val="0070C0"/>
                </a:solidFill>
              </a:rPr>
              <a:t>2</a:t>
            </a:r>
            <a:r>
              <a:rPr lang="tr-TR" sz="2400" dirty="0">
                <a:solidFill>
                  <a:srgbClr val="0070C0"/>
                </a:solidFill>
              </a:rPr>
              <a:t>S</a:t>
            </a:r>
          </a:p>
          <a:p>
            <a:pPr marL="714375" indent="-350838">
              <a:buFont typeface="Wingdings" pitchFamily="2" charset="2"/>
              <a:buChar char="ü"/>
            </a:pPr>
            <a:r>
              <a:rPr lang="tr-TR" sz="2400" dirty="0">
                <a:solidFill>
                  <a:srgbClr val="0070C0"/>
                </a:solidFill>
              </a:rPr>
              <a:t>NH</a:t>
            </a:r>
            <a:r>
              <a:rPr lang="tr-TR" sz="2400" baseline="-25000" dirty="0">
                <a:solidFill>
                  <a:srgbClr val="0070C0"/>
                </a:solidFill>
              </a:rPr>
              <a:t>3</a:t>
            </a:r>
          </a:p>
          <a:p>
            <a:pPr marL="714375" indent="-350838">
              <a:buFont typeface="Wingdings" pitchFamily="2" charset="2"/>
              <a:buChar char="ü"/>
            </a:pPr>
            <a:r>
              <a:rPr lang="tr-TR" sz="2400" dirty="0">
                <a:solidFill>
                  <a:srgbClr val="0070C0"/>
                </a:solidFill>
              </a:rPr>
              <a:t>HCN ve C</a:t>
            </a:r>
            <a:r>
              <a:rPr lang="tr-TR" sz="2400" baseline="-25000" dirty="0">
                <a:solidFill>
                  <a:srgbClr val="0070C0"/>
                </a:solidFill>
              </a:rPr>
              <a:t>3</a:t>
            </a:r>
            <a:r>
              <a:rPr lang="tr-TR" sz="2400" dirty="0">
                <a:solidFill>
                  <a:srgbClr val="0070C0"/>
                </a:solidFill>
              </a:rPr>
              <a:t>H</a:t>
            </a:r>
            <a:r>
              <a:rPr lang="tr-TR" sz="2400" baseline="-25000" dirty="0">
                <a:solidFill>
                  <a:srgbClr val="0070C0"/>
                </a:solidFill>
              </a:rPr>
              <a:t>4</a:t>
            </a:r>
            <a:r>
              <a:rPr lang="tr-TR" sz="2400" dirty="0">
                <a:solidFill>
                  <a:srgbClr val="0070C0"/>
                </a:solidFill>
              </a:rPr>
              <a:t>O</a:t>
            </a:r>
          </a:p>
        </p:txBody>
      </p:sp>
      <p:sp>
        <p:nvSpPr>
          <p:cNvPr id="4" name="Rectangle 2"/>
          <p:cNvSpPr>
            <a:spLocks noGrp="1"/>
          </p:cNvSpPr>
          <p:nvPr>
            <p:ph sz="quarter" idx="13"/>
          </p:nvPr>
        </p:nvSpPr>
        <p:spPr>
          <a:xfrm>
            <a:off x="5148064" y="1347614"/>
            <a:ext cx="3674368" cy="3667471"/>
          </a:xfrm>
        </p:spPr>
        <p:txBody>
          <a:bodyPr>
            <a:noAutofit/>
          </a:bodyPr>
          <a:lstStyle/>
          <a:p>
            <a:pPr marL="461962" indent="-285750"/>
            <a:r>
              <a:rPr lang="tr-TR" sz="2800" dirty="0">
                <a:solidFill>
                  <a:srgbClr val="00B050"/>
                </a:solidFill>
              </a:rPr>
              <a:t>Duman</a:t>
            </a:r>
          </a:p>
          <a:p>
            <a:pPr marL="461962" indent="-285750"/>
            <a:r>
              <a:rPr lang="tr-TR" sz="2800" dirty="0">
                <a:solidFill>
                  <a:srgbClr val="00B050"/>
                </a:solidFill>
              </a:rPr>
              <a:t>Isı</a:t>
            </a:r>
          </a:p>
          <a:p>
            <a:pPr marL="461962" indent="-285750"/>
            <a:r>
              <a:rPr lang="tr-TR" sz="2800" dirty="0">
                <a:solidFill>
                  <a:srgbClr val="00B050"/>
                </a:solidFill>
              </a:rPr>
              <a:t>Alev</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50</a:t>
            </a:fld>
            <a:endParaRPr kumimoji="0" lang="tr-TR"/>
          </a:p>
        </p:txBody>
      </p:sp>
    </p:spTree>
    <p:extLst>
      <p:ext uri="{BB962C8B-B14F-4D97-AF65-F5344CB8AC3E}">
        <p14:creationId xmlns:p14="http://schemas.microsoft.com/office/powerpoint/2010/main" val="2108078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ürünleri </a:t>
            </a:r>
            <a:r>
              <a:rPr lang="tr-TR" sz="2400" dirty="0">
                <a:solidFill>
                  <a:srgbClr val="C00000"/>
                </a:solidFill>
              </a:rPr>
              <a:t>(Devam)</a:t>
            </a:r>
          </a:p>
        </p:txBody>
      </p:sp>
      <p:sp>
        <p:nvSpPr>
          <p:cNvPr id="3" name="Rectangle 2"/>
          <p:cNvSpPr>
            <a:spLocks noGrp="1"/>
          </p:cNvSpPr>
          <p:nvPr>
            <p:ph sz="quarter" idx="13"/>
          </p:nvPr>
        </p:nvSpPr>
        <p:spPr>
          <a:xfrm>
            <a:off x="609600" y="1352551"/>
            <a:ext cx="8282880" cy="3667471"/>
          </a:xfrm>
        </p:spPr>
        <p:txBody>
          <a:bodyPr>
            <a:noAutofit/>
          </a:bodyPr>
          <a:lstStyle/>
          <a:p>
            <a:pPr marL="461962" indent="-285750" algn="just"/>
            <a:r>
              <a:rPr lang="tr-TR" sz="2000" dirty="0"/>
              <a:t>Tüm </a:t>
            </a:r>
            <a:r>
              <a:rPr lang="tr-TR" sz="2000" dirty="0">
                <a:solidFill>
                  <a:srgbClr val="00B050"/>
                </a:solidFill>
              </a:rPr>
              <a:t>kimyasal reaksiyonlarda </a:t>
            </a:r>
            <a:r>
              <a:rPr lang="tr-TR" sz="2000" dirty="0"/>
              <a:t>olduğu gibi </a:t>
            </a:r>
            <a:r>
              <a:rPr lang="tr-TR" sz="2000" dirty="0">
                <a:solidFill>
                  <a:srgbClr val="C00000"/>
                </a:solidFill>
              </a:rPr>
              <a:t>yanma olayında </a:t>
            </a:r>
            <a:r>
              <a:rPr lang="tr-TR" sz="2000" dirty="0"/>
              <a:t>da </a:t>
            </a:r>
            <a:r>
              <a:rPr lang="tr-TR" sz="2000" dirty="0">
                <a:solidFill>
                  <a:srgbClr val="00B050"/>
                </a:solidFill>
              </a:rPr>
              <a:t>reaksiyon çıktıları </a:t>
            </a:r>
            <a:r>
              <a:rPr lang="tr-TR" sz="2000" dirty="0"/>
              <a:t>vardır. </a:t>
            </a:r>
          </a:p>
          <a:p>
            <a:pPr marL="461962" indent="-285750" algn="just"/>
            <a:r>
              <a:rPr lang="tr-TR" sz="2000" dirty="0">
                <a:solidFill>
                  <a:srgbClr val="C00000"/>
                </a:solidFill>
              </a:rPr>
              <a:t>Yanma sonucu </a:t>
            </a:r>
            <a:r>
              <a:rPr lang="tr-TR" sz="2000" dirty="0">
                <a:solidFill>
                  <a:srgbClr val="00B050"/>
                </a:solidFill>
              </a:rPr>
              <a:t>ortaya çıkan ürünlerin </a:t>
            </a:r>
            <a:r>
              <a:rPr lang="tr-TR" sz="2000" dirty="0"/>
              <a:t>cinsi ve miktarı, </a:t>
            </a:r>
            <a:endParaRPr lang="en-US" sz="2000" dirty="0"/>
          </a:p>
          <a:p>
            <a:pPr marL="461962" indent="-285750" algn="just">
              <a:buNone/>
            </a:pPr>
            <a:r>
              <a:rPr lang="en-US" sz="2000" dirty="0"/>
              <a:t>	</a:t>
            </a:r>
            <a:r>
              <a:rPr lang="tr-TR" sz="2000" dirty="0"/>
              <a:t>yanan maddelerin özelliklerine, miktarına ve </a:t>
            </a:r>
            <a:r>
              <a:rPr lang="tr-TR" sz="2000" b="1" dirty="0"/>
              <a:t>yanmanın tam veya kısıtlı yanma </a:t>
            </a:r>
            <a:r>
              <a:rPr lang="tr-TR" sz="2000" dirty="0"/>
              <a:t>olmasına göre değişir. </a:t>
            </a:r>
          </a:p>
          <a:p>
            <a:pPr marL="352425" indent="-352425" algn="just">
              <a:buFont typeface="Wingdings" pitchFamily="2" charset="2"/>
              <a:buChar char="ü"/>
            </a:pPr>
            <a:r>
              <a:rPr lang="tr-TR" sz="2000" b="1" dirty="0">
                <a:solidFill>
                  <a:srgbClr val="C00000"/>
                </a:solidFill>
              </a:rPr>
              <a:t>Duman: </a:t>
            </a:r>
            <a:r>
              <a:rPr lang="tr-TR" sz="2000" dirty="0"/>
              <a:t>yanma sonucu açığa çıkan </a:t>
            </a:r>
            <a:r>
              <a:rPr lang="tr-TR" sz="2000" dirty="0">
                <a:solidFill>
                  <a:srgbClr val="00B050"/>
                </a:solidFill>
              </a:rPr>
              <a:t>gaz, su buharı ve çeşitli katı maddeler ile sıvı haldeki </a:t>
            </a:r>
            <a:r>
              <a:rPr lang="tr-TR" sz="2000" dirty="0" err="1">
                <a:solidFill>
                  <a:srgbClr val="00B050"/>
                </a:solidFill>
              </a:rPr>
              <a:t>aerosol</a:t>
            </a:r>
            <a:r>
              <a:rPr lang="tr-TR" sz="2000" dirty="0">
                <a:solidFill>
                  <a:srgbClr val="00B050"/>
                </a:solidFill>
              </a:rPr>
              <a:t> parçacıklardan </a:t>
            </a:r>
            <a:r>
              <a:rPr lang="tr-TR" sz="2000" dirty="0"/>
              <a:t>oluşan bir karışımdır. </a:t>
            </a:r>
          </a:p>
          <a:p>
            <a:pPr marL="352425" indent="-352425" algn="just">
              <a:buFont typeface="Wingdings" pitchFamily="2" charset="2"/>
              <a:buChar char="ü"/>
            </a:pPr>
            <a:r>
              <a:rPr lang="tr-TR" sz="2000" dirty="0"/>
              <a:t>Duman içindeki gazlar, </a:t>
            </a:r>
            <a:r>
              <a:rPr lang="tr-TR" sz="2000" dirty="0">
                <a:solidFill>
                  <a:srgbClr val="C00000"/>
                </a:solidFill>
              </a:rPr>
              <a:t>yanıcı maddeye göre değişiklik gösterir</a:t>
            </a:r>
            <a:r>
              <a:rPr lang="tr-TR" sz="2000" dirty="0"/>
              <a:t>.</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51</a:t>
            </a:fld>
            <a:endParaRPr kumimoji="0" lang="tr-TR"/>
          </a:p>
        </p:txBody>
      </p:sp>
      <p:pic>
        <p:nvPicPr>
          <p:cNvPr id="278530" name="Picture 2" descr="http://emlakkulisi.com/resim/orjinal/MTA4MTM2Nj-polat-tower-rezidans-yangindan-sonra-harabe-gibi.jpg">
            <a:hlinkClick r:id="rId3"/>
          </p:cNvPr>
          <p:cNvPicPr>
            <a:picLocks noChangeAspect="1" noChangeArrowheads="1"/>
          </p:cNvPicPr>
          <p:nvPr/>
        </p:nvPicPr>
        <p:blipFill>
          <a:blip r:embed="rId4" cstate="print"/>
          <a:srcRect/>
          <a:stretch>
            <a:fillRect/>
          </a:stretch>
        </p:blipFill>
        <p:spPr bwMode="auto">
          <a:xfrm>
            <a:off x="7124818" y="0"/>
            <a:ext cx="2019182" cy="1347614"/>
          </a:xfrm>
          <a:prstGeom prst="rect">
            <a:avLst/>
          </a:prstGeom>
          <a:noFill/>
        </p:spPr>
      </p:pic>
    </p:spTree>
    <p:extLst>
      <p:ext uri="{BB962C8B-B14F-4D97-AF65-F5344CB8AC3E}">
        <p14:creationId xmlns:p14="http://schemas.microsoft.com/office/powerpoint/2010/main" val="29428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normAutofit fontScale="47500" lnSpcReduction="20000"/>
          </a:bodyPr>
          <a:lstStyle/>
          <a:p>
            <a:pPr>
              <a:defRPr/>
            </a:pPr>
            <a:fld id="{956BD42E-14CA-410B-9189-DDCFB242841C}" type="slidenum">
              <a:rPr lang="tr-TR" smtClean="0"/>
              <a:pPr>
                <a:defRPr/>
              </a:pPr>
              <a:t>52</a:t>
            </a:fld>
            <a:endParaRPr lang="tr-TR" dirty="0"/>
          </a:p>
        </p:txBody>
      </p:sp>
      <p:graphicFrame>
        <p:nvGraphicFramePr>
          <p:cNvPr id="5" name="4 Tablo"/>
          <p:cNvGraphicFramePr>
            <a:graphicFrameLocks noGrp="1"/>
          </p:cNvGraphicFramePr>
          <p:nvPr/>
        </p:nvGraphicFramePr>
        <p:xfrm>
          <a:off x="214314" y="1437667"/>
          <a:ext cx="8643966" cy="2491402"/>
        </p:xfrm>
        <a:graphic>
          <a:graphicData uri="http://schemas.openxmlformats.org/drawingml/2006/table">
            <a:tbl>
              <a:tblPr/>
              <a:tblGrid>
                <a:gridCol w="1591152">
                  <a:extLst>
                    <a:ext uri="{9D8B030D-6E8A-4147-A177-3AD203B41FA5}">
                      <a16:colId xmlns:a16="http://schemas.microsoft.com/office/drawing/2014/main" val="20000"/>
                    </a:ext>
                  </a:extLst>
                </a:gridCol>
                <a:gridCol w="1834726">
                  <a:extLst>
                    <a:ext uri="{9D8B030D-6E8A-4147-A177-3AD203B41FA5}">
                      <a16:colId xmlns:a16="http://schemas.microsoft.com/office/drawing/2014/main" val="20001"/>
                    </a:ext>
                  </a:extLst>
                </a:gridCol>
                <a:gridCol w="1351183">
                  <a:extLst>
                    <a:ext uri="{9D8B030D-6E8A-4147-A177-3AD203B41FA5}">
                      <a16:colId xmlns:a16="http://schemas.microsoft.com/office/drawing/2014/main" val="20002"/>
                    </a:ext>
                  </a:extLst>
                </a:gridCol>
                <a:gridCol w="1853462">
                  <a:extLst>
                    <a:ext uri="{9D8B030D-6E8A-4147-A177-3AD203B41FA5}">
                      <a16:colId xmlns:a16="http://schemas.microsoft.com/office/drawing/2014/main" val="20003"/>
                    </a:ext>
                  </a:extLst>
                </a:gridCol>
                <a:gridCol w="2013443">
                  <a:extLst>
                    <a:ext uri="{9D8B030D-6E8A-4147-A177-3AD203B41FA5}">
                      <a16:colId xmlns:a16="http://schemas.microsoft.com/office/drawing/2014/main" val="20004"/>
                    </a:ext>
                  </a:extLst>
                </a:gridCol>
              </a:tblGrid>
              <a:tr h="293106">
                <a:tc>
                  <a:txBody>
                    <a:bodyPr/>
                    <a:lstStyle/>
                    <a:p>
                      <a:pPr algn="ctr">
                        <a:spcAft>
                          <a:spcPts val="0"/>
                        </a:spcAft>
                      </a:pPr>
                      <a:r>
                        <a:rPr lang="tr-TR" sz="1600" b="1" dirty="0">
                          <a:solidFill>
                            <a:srgbClr val="FF0000"/>
                          </a:solidFill>
                          <a:latin typeface="Times New Roman"/>
                          <a:ea typeface="Times New Roman"/>
                        </a:rPr>
                        <a:t>Karbondioksit</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err="1">
                          <a:solidFill>
                            <a:srgbClr val="FF0000"/>
                          </a:solidFill>
                          <a:latin typeface="Times New Roman"/>
                          <a:ea typeface="Times New Roman"/>
                        </a:rPr>
                        <a:t>Karbonmonoksit</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Metan</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Hidrojen Sülfür</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Kükürt Dioksit</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3106">
                <a:tc>
                  <a:txBody>
                    <a:bodyPr/>
                    <a:lstStyle/>
                    <a:p>
                      <a:pPr algn="ctr">
                        <a:spcAft>
                          <a:spcPts val="0"/>
                        </a:spcAft>
                      </a:pPr>
                      <a:r>
                        <a:rPr lang="tr-TR" sz="1600" b="1" dirty="0">
                          <a:solidFill>
                            <a:srgbClr val="FF0000"/>
                          </a:solidFill>
                          <a:latin typeface="Times New Roman"/>
                          <a:ea typeface="Times New Roman"/>
                        </a:rPr>
                        <a:t>CO</a:t>
                      </a:r>
                      <a:r>
                        <a:rPr lang="tr-TR" sz="1600" b="1" baseline="-25000" dirty="0">
                          <a:solidFill>
                            <a:srgbClr val="FF0000"/>
                          </a:solidFill>
                          <a:latin typeface="Times New Roman"/>
                          <a:ea typeface="Times New Roman"/>
                        </a:rPr>
                        <a:t>2</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CO</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CH</a:t>
                      </a:r>
                      <a:r>
                        <a:rPr lang="tr-TR" sz="1600" b="1" baseline="-25000" dirty="0">
                          <a:solidFill>
                            <a:srgbClr val="FF0000"/>
                          </a:solidFill>
                          <a:latin typeface="Times New Roman"/>
                          <a:ea typeface="Times New Roman"/>
                        </a:rPr>
                        <a:t>4</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H</a:t>
                      </a:r>
                      <a:r>
                        <a:rPr lang="tr-TR" sz="1600" b="1" baseline="-25000" dirty="0">
                          <a:solidFill>
                            <a:srgbClr val="FF0000"/>
                          </a:solidFill>
                          <a:latin typeface="Times New Roman"/>
                          <a:ea typeface="Times New Roman"/>
                        </a:rPr>
                        <a:t>2</a:t>
                      </a:r>
                      <a:r>
                        <a:rPr lang="tr-TR" sz="1600" b="1" dirty="0">
                          <a:solidFill>
                            <a:srgbClr val="FF0000"/>
                          </a:solidFill>
                          <a:latin typeface="Times New Roman"/>
                          <a:ea typeface="Times New Roman"/>
                        </a:rPr>
                        <a:t>S</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b="1" dirty="0">
                          <a:solidFill>
                            <a:srgbClr val="FF0000"/>
                          </a:solidFill>
                          <a:latin typeface="Times New Roman"/>
                          <a:ea typeface="Times New Roman"/>
                        </a:rPr>
                        <a:t>SO</a:t>
                      </a:r>
                      <a:r>
                        <a:rPr lang="tr-TR" sz="1600" b="1" baseline="-25000" dirty="0">
                          <a:solidFill>
                            <a:srgbClr val="FF0000"/>
                          </a:solidFill>
                          <a:latin typeface="Times New Roman"/>
                          <a:ea typeface="Times New Roman"/>
                        </a:rPr>
                        <a:t>2</a:t>
                      </a:r>
                      <a:endParaRPr lang="tr-TR" sz="1600" dirty="0">
                        <a:solidFill>
                          <a:srgbClr val="FF0000"/>
                        </a:solidFill>
                        <a:latin typeface="Times New Roman"/>
                        <a:ea typeface="Times New Roman"/>
                      </a:endParaRP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38">
                <a:tc>
                  <a:txBody>
                    <a:bodyPr/>
                    <a:lstStyle/>
                    <a:p>
                      <a:pPr>
                        <a:spcAft>
                          <a:spcPts val="0"/>
                        </a:spcAft>
                      </a:pPr>
                      <a:r>
                        <a:rPr lang="tr-TR" sz="1600">
                          <a:latin typeface="Times New Roman"/>
                          <a:ea typeface="Times New Roman"/>
                        </a:rPr>
                        <a:t>Renksiz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Renksiz </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Renksiz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Renksiz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Renksiz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38">
                <a:tc>
                  <a:txBody>
                    <a:bodyPr/>
                    <a:lstStyle/>
                    <a:p>
                      <a:pPr>
                        <a:spcAft>
                          <a:spcPts val="0"/>
                        </a:spcAft>
                      </a:pPr>
                      <a:r>
                        <a:rPr lang="tr-TR" sz="1600">
                          <a:latin typeface="Times New Roman"/>
                          <a:ea typeface="Times New Roman"/>
                        </a:rPr>
                        <a:t>Kokusuz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Kokusuz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Kokusuz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Çürük Yumrt.</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Keskin Kokulu</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38">
                <a:tc>
                  <a:txBody>
                    <a:bodyPr/>
                    <a:lstStyle/>
                    <a:p>
                      <a:pPr algn="ctr">
                        <a:spcAft>
                          <a:spcPts val="0"/>
                        </a:spcAft>
                      </a:pPr>
                      <a:r>
                        <a:rPr lang="tr-TR" sz="1600" dirty="0">
                          <a:latin typeface="Times New Roman"/>
                          <a:ea typeface="Times New Roman"/>
                        </a:rPr>
                        <a:t>-</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Yanıcı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Yanıcı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Yanıcı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dirty="0">
                          <a:latin typeface="Times New Roman"/>
                          <a:ea typeface="Times New Roman"/>
                        </a:rPr>
                        <a:t>-</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038">
                <a:tc>
                  <a:txBody>
                    <a:bodyPr/>
                    <a:lstStyle/>
                    <a:p>
                      <a:pPr>
                        <a:spcAft>
                          <a:spcPts val="0"/>
                        </a:spcAft>
                      </a:pPr>
                      <a:r>
                        <a:rPr lang="tr-TR" sz="1600">
                          <a:latin typeface="Times New Roman"/>
                          <a:ea typeface="Times New Roman"/>
                        </a:rPr>
                        <a:t>Boğucu</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Boğucu</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Boğucu</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dirty="0">
                          <a:latin typeface="Times New Roman"/>
                          <a:ea typeface="Times New Roman"/>
                        </a:rPr>
                        <a:t>Zehirleyici</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Solunum Rahatsız.</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1038">
                <a:tc>
                  <a:txBody>
                    <a:bodyPr/>
                    <a:lstStyle/>
                    <a:p>
                      <a:pPr algn="ctr">
                        <a:spcAft>
                          <a:spcPts val="0"/>
                        </a:spcAft>
                      </a:pPr>
                      <a:r>
                        <a:rPr lang="tr-TR" sz="1600" dirty="0">
                          <a:latin typeface="Times New Roman"/>
                          <a:ea typeface="Times New Roman"/>
                        </a:rPr>
                        <a:t>-</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dirty="0">
                          <a:latin typeface="Times New Roman"/>
                          <a:ea typeface="Times New Roman"/>
                        </a:rPr>
                        <a:t>Patlayıcı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Patlayıcı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tr-TR" sz="1600">
                          <a:latin typeface="Times New Roman"/>
                          <a:ea typeface="Times New Roman"/>
                        </a:rPr>
                        <a:t>Patlayıcı</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tr-TR" sz="1600" dirty="0">
                          <a:latin typeface="Times New Roman"/>
                          <a:ea typeface="Times New Roman"/>
                        </a:rPr>
                        <a:t>-</a:t>
                      </a:r>
                    </a:p>
                  </a:txBody>
                  <a:tcPr marL="54887" marR="548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5 Dikdörtgen"/>
          <p:cNvSpPr/>
          <p:nvPr/>
        </p:nvSpPr>
        <p:spPr>
          <a:xfrm>
            <a:off x="642910" y="267875"/>
            <a:ext cx="3852337" cy="492443"/>
          </a:xfrm>
          <a:prstGeom prst="rect">
            <a:avLst/>
          </a:prstGeom>
        </p:spPr>
        <p:txBody>
          <a:bodyPr wrap="none">
            <a:spAutoFit/>
          </a:bodyPr>
          <a:lstStyle/>
          <a:p>
            <a:pPr>
              <a:spcAft>
                <a:spcPts val="0"/>
              </a:spcAft>
            </a:pPr>
            <a:r>
              <a:rPr lang="tr-TR" sz="2600" b="1" dirty="0">
                <a:solidFill>
                  <a:srgbClr val="FF0000"/>
                </a:solidFill>
                <a:latin typeface="Times New Roman"/>
                <a:ea typeface="Times New Roman"/>
              </a:rPr>
              <a:t>Bazı Gazların Özellikleri;</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ürünleri </a:t>
            </a:r>
            <a:r>
              <a:rPr lang="tr-TR" sz="2400" dirty="0">
                <a:solidFill>
                  <a:srgbClr val="C00000"/>
                </a:solidFill>
              </a:rPr>
              <a:t>(Devam-Alev)</a:t>
            </a:r>
          </a:p>
        </p:txBody>
      </p:sp>
      <p:sp>
        <p:nvSpPr>
          <p:cNvPr id="3" name="Rectangle 2"/>
          <p:cNvSpPr>
            <a:spLocks noGrp="1"/>
          </p:cNvSpPr>
          <p:nvPr>
            <p:ph sz="quarter" idx="13"/>
          </p:nvPr>
        </p:nvSpPr>
        <p:spPr>
          <a:xfrm>
            <a:off x="609600" y="1352551"/>
            <a:ext cx="8282880" cy="3667471"/>
          </a:xfrm>
        </p:spPr>
        <p:txBody>
          <a:bodyPr>
            <a:noAutofit/>
          </a:bodyPr>
          <a:lstStyle/>
          <a:p>
            <a:pPr marL="363538" indent="-363538" algn="just">
              <a:buFont typeface="Wingdings" pitchFamily="2" charset="2"/>
              <a:buChar char="ü"/>
            </a:pPr>
            <a:r>
              <a:rPr lang="tr-TR" sz="2000" dirty="0">
                <a:solidFill>
                  <a:srgbClr val="C00000"/>
                </a:solidFill>
              </a:rPr>
              <a:t>Alev </a:t>
            </a:r>
            <a:r>
              <a:rPr lang="tr-TR" sz="2000" dirty="0"/>
              <a:t>yanma olayının </a:t>
            </a:r>
            <a:r>
              <a:rPr lang="tr-TR" sz="2000" dirty="0">
                <a:solidFill>
                  <a:srgbClr val="00B050"/>
                </a:solidFill>
              </a:rPr>
              <a:t>gözle görülen </a:t>
            </a:r>
            <a:r>
              <a:rPr lang="tr-TR" sz="2000" dirty="0"/>
              <a:t>kısmıdır. </a:t>
            </a:r>
          </a:p>
          <a:p>
            <a:pPr marL="363538" indent="-363538" algn="just">
              <a:buFont typeface="Wingdings" pitchFamily="2" charset="2"/>
              <a:buChar char="ü"/>
            </a:pPr>
            <a:r>
              <a:rPr lang="tr-TR" sz="2000" dirty="0"/>
              <a:t>Özellikle </a:t>
            </a:r>
            <a:r>
              <a:rPr lang="tr-TR" sz="2000" dirty="0">
                <a:solidFill>
                  <a:srgbClr val="00B050"/>
                </a:solidFill>
              </a:rPr>
              <a:t>tam yanma durumunda </a:t>
            </a:r>
            <a:r>
              <a:rPr lang="tr-TR" sz="2000" dirty="0"/>
              <a:t>çok net bir şekilde görülür. </a:t>
            </a:r>
          </a:p>
          <a:p>
            <a:pPr marL="363538" indent="-363538" algn="just">
              <a:buFont typeface="Wingdings" pitchFamily="2" charset="2"/>
              <a:buChar char="ü"/>
            </a:pPr>
            <a:r>
              <a:rPr lang="tr-TR" sz="2000" dirty="0"/>
              <a:t>Genellikle hızlı tepkimeye giren yanan maddelerde </a:t>
            </a:r>
            <a:r>
              <a:rPr lang="tr-TR" sz="2000" b="1" dirty="0">
                <a:solidFill>
                  <a:srgbClr val="FF0000"/>
                </a:solidFill>
              </a:rPr>
              <a:t>ısı</a:t>
            </a:r>
            <a:r>
              <a:rPr lang="tr-TR" sz="2000" dirty="0">
                <a:solidFill>
                  <a:srgbClr val="00B050"/>
                </a:solidFill>
              </a:rPr>
              <a:t>, çoğu zaman da </a:t>
            </a:r>
            <a:r>
              <a:rPr lang="tr-TR" sz="2000" dirty="0">
                <a:solidFill>
                  <a:srgbClr val="FF0000"/>
                </a:solidFill>
              </a:rPr>
              <a:t>ışık</a:t>
            </a:r>
            <a:r>
              <a:rPr lang="tr-TR" sz="2000" dirty="0">
                <a:solidFill>
                  <a:srgbClr val="00B050"/>
                </a:solidFill>
              </a:rPr>
              <a:t> yayan </a:t>
            </a:r>
            <a:r>
              <a:rPr lang="tr-TR" sz="2000" b="1" dirty="0">
                <a:solidFill>
                  <a:srgbClr val="FF0000"/>
                </a:solidFill>
              </a:rPr>
              <a:t>gaz kütlelerine </a:t>
            </a:r>
            <a:r>
              <a:rPr lang="tr-TR" sz="2000" dirty="0"/>
              <a:t>alev denilmektedir. </a:t>
            </a:r>
          </a:p>
          <a:p>
            <a:pPr marL="363538" indent="-363538" algn="just">
              <a:buFont typeface="Wingdings" pitchFamily="2" charset="2"/>
              <a:buChar char="ü"/>
            </a:pPr>
            <a:r>
              <a:rPr lang="tr-TR" sz="2000" dirty="0">
                <a:solidFill>
                  <a:srgbClr val="C00000"/>
                </a:solidFill>
              </a:rPr>
              <a:t>Kızıl </a:t>
            </a:r>
            <a:r>
              <a:rPr lang="tr-TR" sz="2000" dirty="0"/>
              <a:t>renktedir. </a:t>
            </a:r>
          </a:p>
          <a:p>
            <a:pPr marL="363538" indent="-363538" algn="just">
              <a:buFont typeface="Wingdings" pitchFamily="2" charset="2"/>
              <a:buChar char="ü"/>
            </a:pPr>
            <a:r>
              <a:rPr lang="tr-TR" sz="2000" dirty="0">
                <a:solidFill>
                  <a:srgbClr val="00B050"/>
                </a:solidFill>
              </a:rPr>
              <a:t>Oksijen azaldıkça </a:t>
            </a:r>
            <a:r>
              <a:rPr lang="tr-TR" sz="2000" dirty="0">
                <a:solidFill>
                  <a:srgbClr val="FF0000"/>
                </a:solidFill>
              </a:rPr>
              <a:t>alev sarımtırak </a:t>
            </a:r>
            <a:r>
              <a:rPr lang="tr-TR" sz="2000" dirty="0"/>
              <a:t>renge dönüşür. </a:t>
            </a:r>
          </a:p>
          <a:p>
            <a:pPr marL="363538" indent="-363538" algn="just">
              <a:buFont typeface="Wingdings" pitchFamily="2" charset="2"/>
              <a:buChar char="ü"/>
            </a:pPr>
            <a:r>
              <a:rPr lang="tr-TR" sz="2000" dirty="0">
                <a:solidFill>
                  <a:srgbClr val="C00000"/>
                </a:solidFill>
              </a:rPr>
              <a:t>Yanma sonucu oluşan gaz</a:t>
            </a:r>
            <a:r>
              <a:rPr lang="tr-TR" sz="2000" dirty="0"/>
              <a:t>ların </a:t>
            </a:r>
            <a:r>
              <a:rPr lang="tr-TR" sz="2000" dirty="0">
                <a:solidFill>
                  <a:srgbClr val="00B050"/>
                </a:solidFill>
              </a:rPr>
              <a:t>türleri ve miktarları da alev renginin oluşumunu </a:t>
            </a:r>
            <a:r>
              <a:rPr lang="tr-TR" sz="2000" dirty="0"/>
              <a:t>etkiler.</a:t>
            </a:r>
          </a:p>
        </p:txBody>
      </p:sp>
      <p:pic>
        <p:nvPicPr>
          <p:cNvPr id="246786" name="Picture 2" descr="http://t2.gstatic.com/images?q=tbn:ANd9GcTL0K5F-ODrIEa6AZx0Y8gytdXGUeD5oGjegK-YtmsPz75ogOi4"/>
          <p:cNvPicPr>
            <a:picLocks noChangeAspect="1" noChangeArrowheads="1"/>
          </p:cNvPicPr>
          <p:nvPr/>
        </p:nvPicPr>
        <p:blipFill>
          <a:blip r:embed="rId3" cstate="print"/>
          <a:srcRect/>
          <a:stretch>
            <a:fillRect/>
          </a:stretch>
        </p:blipFill>
        <p:spPr bwMode="auto">
          <a:xfrm>
            <a:off x="6257925" y="0"/>
            <a:ext cx="2886075" cy="1581151"/>
          </a:xfrm>
          <a:prstGeom prst="rect">
            <a:avLst/>
          </a:prstGeom>
          <a:noFill/>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53</a:t>
            </a:fld>
            <a:endParaRPr kumimoji="0" lang="tr-TR"/>
          </a:p>
        </p:txBody>
      </p:sp>
    </p:spTree>
    <p:extLst>
      <p:ext uri="{BB962C8B-B14F-4D97-AF65-F5344CB8AC3E}">
        <p14:creationId xmlns:p14="http://schemas.microsoft.com/office/powerpoint/2010/main" val="87660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 ürünleri </a:t>
            </a:r>
            <a:r>
              <a:rPr lang="tr-TR" sz="2400" dirty="0">
                <a:solidFill>
                  <a:srgbClr val="C00000"/>
                </a:solidFill>
              </a:rPr>
              <a:t>(Devam)</a:t>
            </a:r>
          </a:p>
        </p:txBody>
      </p:sp>
      <p:sp>
        <p:nvSpPr>
          <p:cNvPr id="3" name="Rectangle 2"/>
          <p:cNvSpPr>
            <a:spLocks noGrp="1"/>
          </p:cNvSpPr>
          <p:nvPr>
            <p:ph sz="quarter" idx="13"/>
          </p:nvPr>
        </p:nvSpPr>
        <p:spPr>
          <a:xfrm>
            <a:off x="609600" y="1352551"/>
            <a:ext cx="8282880" cy="3667471"/>
          </a:xfrm>
        </p:spPr>
        <p:txBody>
          <a:bodyPr>
            <a:noAutofit/>
          </a:bodyPr>
          <a:lstStyle/>
          <a:p>
            <a:pPr marL="363538" indent="-363538" algn="just">
              <a:buFont typeface="Wingdings" pitchFamily="2" charset="2"/>
              <a:buChar char="ü"/>
            </a:pPr>
            <a:r>
              <a:rPr lang="tr-TR" sz="2200" dirty="0"/>
              <a:t>Özellikle </a:t>
            </a:r>
            <a:r>
              <a:rPr lang="tr-TR" sz="2200" dirty="0">
                <a:solidFill>
                  <a:srgbClr val="C00000"/>
                </a:solidFill>
              </a:rPr>
              <a:t>akaryakıt yangınlarında </a:t>
            </a:r>
            <a:r>
              <a:rPr lang="tr-TR" sz="2200" dirty="0">
                <a:solidFill>
                  <a:srgbClr val="00B050"/>
                </a:solidFill>
              </a:rPr>
              <a:t>renk değişimi </a:t>
            </a:r>
            <a:r>
              <a:rPr lang="tr-TR" sz="2200" dirty="0"/>
              <a:t>önem kazanır. </a:t>
            </a:r>
          </a:p>
          <a:p>
            <a:pPr marL="363538" indent="-363538" algn="just">
              <a:buFont typeface="Wingdings" pitchFamily="2" charset="2"/>
              <a:buChar char="ü"/>
            </a:pPr>
            <a:r>
              <a:rPr lang="tr-TR" sz="2200" dirty="0">
                <a:solidFill>
                  <a:srgbClr val="C00000"/>
                </a:solidFill>
              </a:rPr>
              <a:t>Dolu tank</a:t>
            </a:r>
            <a:r>
              <a:rPr lang="tr-TR" sz="2200" dirty="0"/>
              <a:t>, siyah</a:t>
            </a:r>
            <a:r>
              <a:rPr lang="tr-TR" sz="2200" dirty="0">
                <a:solidFill>
                  <a:schemeClr val="accent4"/>
                </a:solidFill>
              </a:rPr>
              <a:t> </a:t>
            </a:r>
            <a:r>
              <a:rPr lang="tr-TR" sz="2200" dirty="0">
                <a:solidFill>
                  <a:srgbClr val="00B050"/>
                </a:solidFill>
              </a:rPr>
              <a:t>duman ve </a:t>
            </a:r>
            <a:r>
              <a:rPr lang="tr-TR" sz="2200" dirty="0">
                <a:solidFill>
                  <a:srgbClr val="FF0000"/>
                </a:solidFill>
              </a:rPr>
              <a:t>kızıl</a:t>
            </a:r>
            <a:r>
              <a:rPr lang="tr-TR" sz="2200" dirty="0">
                <a:solidFill>
                  <a:schemeClr val="accent4"/>
                </a:solidFill>
              </a:rPr>
              <a:t> </a:t>
            </a:r>
            <a:r>
              <a:rPr lang="tr-TR" sz="2200" dirty="0">
                <a:solidFill>
                  <a:srgbClr val="00B050"/>
                </a:solidFill>
              </a:rPr>
              <a:t>alevle</a:t>
            </a:r>
            <a:r>
              <a:rPr lang="tr-TR" sz="2200" dirty="0">
                <a:solidFill>
                  <a:schemeClr val="accent4"/>
                </a:solidFill>
              </a:rPr>
              <a:t> </a:t>
            </a:r>
            <a:r>
              <a:rPr lang="tr-TR" sz="2200" dirty="0"/>
              <a:t>yanar. </a:t>
            </a:r>
          </a:p>
          <a:p>
            <a:pPr marL="363538" indent="-363538" algn="just">
              <a:buFont typeface="Wingdings" pitchFamily="2" charset="2"/>
              <a:buChar char="ü"/>
            </a:pPr>
            <a:r>
              <a:rPr lang="tr-TR" sz="2200" dirty="0">
                <a:solidFill>
                  <a:srgbClr val="C00000"/>
                </a:solidFill>
              </a:rPr>
              <a:t>Tank boşaldıkça </a:t>
            </a:r>
            <a:r>
              <a:rPr lang="tr-TR" sz="2200" dirty="0"/>
              <a:t>(yakıt seviyesi düştükçe) </a:t>
            </a:r>
            <a:r>
              <a:rPr lang="tr-TR" sz="2200" dirty="0">
                <a:solidFill>
                  <a:srgbClr val="00B050"/>
                </a:solidFill>
              </a:rPr>
              <a:t>duman rengi, </a:t>
            </a:r>
            <a:r>
              <a:rPr lang="tr-TR" sz="2200" dirty="0">
                <a:solidFill>
                  <a:schemeClr val="accent3">
                    <a:lumMod val="50000"/>
                  </a:schemeClr>
                </a:solidFill>
              </a:rPr>
              <a:t>kahverengiye</a:t>
            </a:r>
            <a:r>
              <a:rPr lang="tr-TR" sz="2200" dirty="0">
                <a:solidFill>
                  <a:schemeClr val="accent4"/>
                </a:solidFill>
              </a:rPr>
              <a:t>, </a:t>
            </a:r>
            <a:r>
              <a:rPr lang="tr-TR" sz="2200" dirty="0">
                <a:solidFill>
                  <a:srgbClr val="00B050"/>
                </a:solidFill>
              </a:rPr>
              <a:t>alev rengi ise </a:t>
            </a:r>
            <a:r>
              <a:rPr lang="tr-TR" sz="2200" dirty="0">
                <a:solidFill>
                  <a:srgbClr val="FFC000"/>
                </a:solidFill>
              </a:rPr>
              <a:t>sarıya </a:t>
            </a:r>
            <a:r>
              <a:rPr lang="tr-TR" sz="2200" dirty="0"/>
              <a:t>dönüşür.</a:t>
            </a:r>
          </a:p>
          <a:p>
            <a:pPr marL="363538" indent="-363538" algn="just">
              <a:buFont typeface="Wingdings" pitchFamily="2" charset="2"/>
              <a:buChar char="ü"/>
            </a:pPr>
            <a:r>
              <a:rPr lang="tr-TR" sz="2200" dirty="0">
                <a:solidFill>
                  <a:srgbClr val="C00000"/>
                </a:solidFill>
              </a:rPr>
              <a:t>Tankın doluluk seviyesi daha da düştükçe </a:t>
            </a:r>
            <a:r>
              <a:rPr lang="tr-TR" sz="2200" dirty="0"/>
              <a:t>patlayıcı gazlar artar; </a:t>
            </a:r>
            <a:r>
              <a:rPr lang="tr-TR" sz="2200" dirty="0">
                <a:solidFill>
                  <a:schemeClr val="accent4"/>
                </a:solidFill>
              </a:rPr>
              <a:t>duman </a:t>
            </a:r>
            <a:r>
              <a:rPr lang="tr-TR" sz="2200" dirty="0">
                <a:solidFill>
                  <a:srgbClr val="FFC000"/>
                </a:solidFill>
              </a:rPr>
              <a:t>sarı</a:t>
            </a:r>
            <a:r>
              <a:rPr lang="tr-TR" sz="2200" dirty="0">
                <a:solidFill>
                  <a:schemeClr val="accent4"/>
                </a:solidFill>
              </a:rPr>
              <a:t>- </a:t>
            </a:r>
            <a:r>
              <a:rPr lang="tr-TR" sz="2200" dirty="0">
                <a:solidFill>
                  <a:srgbClr val="7030A0"/>
                </a:solidFill>
              </a:rPr>
              <a:t>mor</a:t>
            </a:r>
            <a:r>
              <a:rPr lang="tr-TR" sz="2200" dirty="0">
                <a:solidFill>
                  <a:schemeClr val="accent4"/>
                </a:solidFill>
              </a:rPr>
              <a:t> </a:t>
            </a:r>
            <a:r>
              <a:rPr lang="tr-TR" sz="2200" dirty="0">
                <a:solidFill>
                  <a:srgbClr val="00B050"/>
                </a:solidFill>
              </a:rPr>
              <a:t>karışımında, alev ise maviye </a:t>
            </a:r>
            <a:r>
              <a:rPr lang="tr-TR" sz="2200" dirty="0"/>
              <a:t>dönüşür. </a:t>
            </a:r>
          </a:p>
          <a:p>
            <a:pPr marL="363538" indent="-363538" algn="just">
              <a:buFont typeface="Wingdings" pitchFamily="2" charset="2"/>
              <a:buChar char="ü"/>
            </a:pPr>
            <a:r>
              <a:rPr lang="tr-TR" sz="2200" dirty="0">
                <a:solidFill>
                  <a:srgbClr val="0070C0"/>
                </a:solidFill>
              </a:rPr>
              <a:t>Mavi </a:t>
            </a:r>
            <a:r>
              <a:rPr lang="tr-TR" sz="2200" dirty="0">
                <a:solidFill>
                  <a:srgbClr val="C00000"/>
                </a:solidFill>
              </a:rPr>
              <a:t>alev</a:t>
            </a:r>
            <a:r>
              <a:rPr lang="tr-TR" sz="2200" dirty="0"/>
              <a:t> yanmakta olan tankın </a:t>
            </a:r>
            <a:r>
              <a:rPr lang="tr-TR" sz="2200" dirty="0">
                <a:solidFill>
                  <a:srgbClr val="FF0000"/>
                </a:solidFill>
              </a:rPr>
              <a:t>infilak</a:t>
            </a:r>
            <a:r>
              <a:rPr lang="tr-TR" sz="2200" dirty="0">
                <a:solidFill>
                  <a:schemeClr val="accent4"/>
                </a:solidFill>
              </a:rPr>
              <a:t> </a:t>
            </a:r>
            <a:r>
              <a:rPr lang="tr-TR" sz="2200" dirty="0">
                <a:solidFill>
                  <a:srgbClr val="00B050"/>
                </a:solidFill>
              </a:rPr>
              <a:t>etmekte olduğunun </a:t>
            </a:r>
            <a:r>
              <a:rPr lang="tr-TR" sz="2200" dirty="0"/>
              <a:t>işaretidir.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54</a:t>
            </a:fld>
            <a:endParaRPr kumimoji="0" lang="tr-TR"/>
          </a:p>
        </p:txBody>
      </p:sp>
    </p:spTree>
    <p:extLst>
      <p:ext uri="{BB962C8B-B14F-4D97-AF65-F5344CB8AC3E}">
        <p14:creationId xmlns:p14="http://schemas.microsoft.com/office/powerpoint/2010/main" val="30516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a:t>
            </a: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200" dirty="0">
                <a:solidFill>
                  <a:srgbClr val="C00000"/>
                </a:solidFill>
              </a:rPr>
              <a:t>Yanma olayı </a:t>
            </a:r>
            <a:r>
              <a:rPr lang="tr-TR" sz="2200" dirty="0"/>
              <a:t>her zaman </a:t>
            </a:r>
            <a:r>
              <a:rPr lang="tr-TR" sz="2200" dirty="0">
                <a:solidFill>
                  <a:srgbClr val="00B050"/>
                </a:solidFill>
              </a:rPr>
              <a:t>bizim isteğimizle ve kontrolümüz altında </a:t>
            </a:r>
            <a:r>
              <a:rPr lang="tr-TR" sz="2200" dirty="0"/>
              <a:t>gerçekleşmez. </a:t>
            </a:r>
          </a:p>
          <a:p>
            <a:pPr algn="just"/>
            <a:r>
              <a:rPr lang="tr-TR" sz="2200" dirty="0">
                <a:solidFill>
                  <a:srgbClr val="C00000"/>
                </a:solidFill>
              </a:rPr>
              <a:t>Kontrolümüz dışında </a:t>
            </a:r>
            <a:r>
              <a:rPr lang="tr-TR" sz="2200" dirty="0">
                <a:solidFill>
                  <a:srgbClr val="00B050"/>
                </a:solidFill>
              </a:rPr>
              <a:t>kaza ile meydana gelen </a:t>
            </a:r>
            <a:r>
              <a:rPr lang="tr-TR" sz="2200" dirty="0"/>
              <a:t>yanma olaylarını her zaman kontrol altına alamayız. </a:t>
            </a:r>
          </a:p>
          <a:p>
            <a:pPr algn="just"/>
            <a:r>
              <a:rPr lang="tr-TR" sz="2200" dirty="0">
                <a:solidFill>
                  <a:srgbClr val="C00000"/>
                </a:solidFill>
              </a:rPr>
              <a:t>Bu durumda yanma </a:t>
            </a:r>
            <a:r>
              <a:rPr lang="tr-TR" sz="2200" dirty="0"/>
              <a:t>olayını </a:t>
            </a:r>
            <a:r>
              <a:rPr lang="tr-TR" sz="2200" b="1" dirty="0">
                <a:solidFill>
                  <a:srgbClr val="00B050"/>
                </a:solidFill>
              </a:rPr>
              <a:t>yangın</a:t>
            </a:r>
            <a:r>
              <a:rPr lang="tr-TR" sz="2200" b="1" dirty="0"/>
              <a:t> </a:t>
            </a:r>
            <a:r>
              <a:rPr lang="tr-TR" sz="2200" dirty="0"/>
              <a:t>olarak tanımlayabiliriz.</a:t>
            </a:r>
          </a:p>
          <a:p>
            <a:pPr algn="just"/>
            <a:r>
              <a:rPr lang="tr-TR" sz="2200" dirty="0"/>
              <a:t>Tehlike doğuran, önü alınamayan veya söndürülemeyen ve neticesinde maddi ve manevi zararlar getiren </a:t>
            </a:r>
            <a:r>
              <a:rPr lang="tr-TR" sz="2200" dirty="0">
                <a:solidFill>
                  <a:srgbClr val="00B050"/>
                </a:solidFill>
              </a:rPr>
              <a:t>ateşe </a:t>
            </a:r>
            <a:r>
              <a:rPr lang="tr-TR" sz="2200" u="sng" dirty="0">
                <a:solidFill>
                  <a:srgbClr val="FF0000"/>
                </a:solidFill>
              </a:rPr>
              <a:t>yangın</a:t>
            </a:r>
            <a:r>
              <a:rPr lang="tr-TR" sz="2200" dirty="0">
                <a:solidFill>
                  <a:srgbClr val="00B050"/>
                </a:solidFill>
              </a:rPr>
              <a:t> </a:t>
            </a:r>
            <a:r>
              <a:rPr lang="tr-TR" sz="2200" dirty="0"/>
              <a:t>denir. </a:t>
            </a:r>
          </a:p>
          <a:p>
            <a:pPr algn="just"/>
            <a:r>
              <a:rPr lang="tr-TR" sz="2200" dirty="0">
                <a:solidFill>
                  <a:srgbClr val="C00000"/>
                </a:solidFill>
              </a:rPr>
              <a:t>Yangın</a:t>
            </a:r>
            <a:r>
              <a:rPr lang="tr-TR" sz="2200" dirty="0"/>
              <a:t>; </a:t>
            </a:r>
            <a:r>
              <a:rPr lang="tr-TR" sz="2200" dirty="0">
                <a:solidFill>
                  <a:srgbClr val="00B050"/>
                </a:solidFill>
              </a:rPr>
              <a:t>Katı, sıvı veya ga</a:t>
            </a:r>
            <a:r>
              <a:rPr lang="tr-TR" sz="2200" dirty="0">
                <a:solidFill>
                  <a:schemeClr val="accent4"/>
                </a:solidFill>
              </a:rPr>
              <a:t>z</a:t>
            </a:r>
            <a:r>
              <a:rPr lang="tr-TR" sz="2200" dirty="0"/>
              <a:t> halindeki yanıcı maddelerin ısı alarak </a:t>
            </a:r>
            <a:r>
              <a:rPr lang="tr-TR" sz="2200" dirty="0">
                <a:solidFill>
                  <a:srgbClr val="00B050"/>
                </a:solidFill>
              </a:rPr>
              <a:t>kontrol dışı yanması</a:t>
            </a:r>
            <a:r>
              <a:rPr lang="tr-TR" sz="2200" dirty="0"/>
              <a:t>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55</a:t>
            </a:fld>
            <a:endParaRPr kumimoji="0" lang="tr-TR"/>
          </a:p>
        </p:txBody>
      </p:sp>
    </p:spTree>
    <p:extLst>
      <p:ext uri="{BB962C8B-B14F-4D97-AF65-F5344CB8AC3E}">
        <p14:creationId xmlns:p14="http://schemas.microsoft.com/office/powerpoint/2010/main" val="39763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995493"/>
            <a:ext cx="8282880" cy="2005017"/>
          </a:xfrm>
        </p:spPr>
        <p:txBody>
          <a:bodyPr>
            <a:noAutofit/>
          </a:bodyPr>
          <a:lstStyle/>
          <a:p>
            <a:pPr marL="0" indent="0">
              <a:buNone/>
            </a:pPr>
            <a:r>
              <a:rPr lang="tr-TR" sz="2200" dirty="0">
                <a:solidFill>
                  <a:srgbClr val="C00000"/>
                </a:solidFill>
              </a:rPr>
              <a:t>Yangının fark edilmesindeki  oluşum safhaları;</a:t>
            </a:r>
          </a:p>
          <a:p>
            <a:r>
              <a:rPr lang="tr-TR" sz="3600" dirty="0"/>
              <a:t>İlk aşamasında, </a:t>
            </a:r>
            <a:r>
              <a:rPr lang="tr-TR" sz="3600" dirty="0">
                <a:solidFill>
                  <a:srgbClr val="00B050"/>
                </a:solidFill>
              </a:rPr>
              <a:t>KOKU,</a:t>
            </a:r>
          </a:p>
          <a:p>
            <a:r>
              <a:rPr lang="tr-TR" sz="3600" dirty="0"/>
              <a:t>İkinci aşamasında, </a:t>
            </a:r>
            <a:r>
              <a:rPr lang="tr-TR" sz="3600" dirty="0">
                <a:solidFill>
                  <a:srgbClr val="00B050"/>
                </a:solidFill>
              </a:rPr>
              <a:t>DUMAN,</a:t>
            </a:r>
          </a:p>
          <a:p>
            <a:r>
              <a:rPr lang="tr-TR" sz="3600" dirty="0"/>
              <a:t>Üçüncü aşamasında, </a:t>
            </a:r>
            <a:r>
              <a:rPr lang="tr-TR" sz="3600" dirty="0">
                <a:solidFill>
                  <a:srgbClr val="00B050"/>
                </a:solidFill>
              </a:rPr>
              <a:t>ALEV</a:t>
            </a:r>
            <a:r>
              <a:rPr lang="tr-TR" sz="3600" dirty="0"/>
              <a:t> görülür. </a:t>
            </a:r>
          </a:p>
          <a:p>
            <a:endParaRPr lang="tr-TR" sz="2200" dirty="0"/>
          </a:p>
        </p:txBody>
      </p:sp>
      <p:pic>
        <p:nvPicPr>
          <p:cNvPr id="240642" name="Picture 2" descr="http://cdncms.zaman.com.tr/2012/11/25/fabrika.jpg">
            <a:hlinkClick r:id="rId3"/>
          </p:cNvPr>
          <p:cNvPicPr>
            <a:picLocks noChangeAspect="1" noChangeArrowheads="1"/>
          </p:cNvPicPr>
          <p:nvPr/>
        </p:nvPicPr>
        <p:blipFill>
          <a:blip r:embed="rId4" cstate="print"/>
          <a:srcRect/>
          <a:stretch>
            <a:fillRect/>
          </a:stretch>
        </p:blipFill>
        <p:spPr bwMode="auto">
          <a:xfrm>
            <a:off x="5810996" y="1"/>
            <a:ext cx="3333004" cy="1851669"/>
          </a:xfrm>
          <a:prstGeom prst="rect">
            <a:avLst/>
          </a:prstGeom>
          <a:noFill/>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56</a:t>
            </a:fld>
            <a:endParaRPr kumimoji="0" lang="tr-TR"/>
          </a:p>
        </p:txBody>
      </p:sp>
    </p:spTree>
    <p:extLst>
      <p:ext uri="{BB962C8B-B14F-4D97-AF65-F5344CB8AC3E}">
        <p14:creationId xmlns:p14="http://schemas.microsoft.com/office/powerpoint/2010/main" val="377456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25" y="1275606"/>
            <a:ext cx="6913563"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57</a:t>
            </a:fld>
            <a:endParaRPr kumimoji="0" lang="tr-TR"/>
          </a:p>
        </p:txBody>
      </p:sp>
    </p:spTree>
    <p:extLst>
      <p:ext uri="{BB962C8B-B14F-4D97-AF65-F5344CB8AC3E}">
        <p14:creationId xmlns:p14="http://schemas.microsoft.com/office/powerpoint/2010/main" val="3985199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4" y="1420022"/>
            <a:ext cx="5107523"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58</a:t>
            </a:fld>
            <a:endParaRPr kumimoji="0" lang="tr-TR"/>
          </a:p>
        </p:txBody>
      </p:sp>
    </p:spTree>
    <p:extLst>
      <p:ext uri="{BB962C8B-B14F-4D97-AF65-F5344CB8AC3E}">
        <p14:creationId xmlns:p14="http://schemas.microsoft.com/office/powerpoint/2010/main" val="4040724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1420022"/>
            <a:ext cx="4623494"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59</a:t>
            </a:fld>
            <a:endParaRPr kumimoji="0" lang="tr-TR"/>
          </a:p>
        </p:txBody>
      </p:sp>
    </p:spTree>
    <p:extLst>
      <p:ext uri="{BB962C8B-B14F-4D97-AF65-F5344CB8AC3E}">
        <p14:creationId xmlns:p14="http://schemas.microsoft.com/office/powerpoint/2010/main" val="355908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p>
        </p:txBody>
      </p:sp>
      <p:sp>
        <p:nvSpPr>
          <p:cNvPr id="3" name="Rectangle 2"/>
          <p:cNvSpPr>
            <a:spLocks noGrp="1"/>
          </p:cNvSpPr>
          <p:nvPr>
            <p:ph sz="quarter" idx="13"/>
          </p:nvPr>
        </p:nvSpPr>
        <p:spPr>
          <a:xfrm>
            <a:off x="609600" y="1496567"/>
            <a:ext cx="5330552" cy="1435223"/>
          </a:xfrm>
        </p:spPr>
        <p:txBody>
          <a:bodyPr>
            <a:noAutofit/>
          </a:bodyPr>
          <a:lstStyle/>
          <a:p>
            <a:pPr algn="just"/>
            <a:r>
              <a:rPr lang="tr-TR" sz="2200" dirty="0">
                <a:solidFill>
                  <a:srgbClr val="C00000"/>
                </a:solidFill>
              </a:rPr>
              <a:t>Duman yönlendirme bacası: </a:t>
            </a:r>
            <a:r>
              <a:rPr lang="tr-TR" sz="2200" dirty="0"/>
              <a:t>Yangın hâlinde, dumanların istenilen yöne çekilerek </a:t>
            </a:r>
            <a:r>
              <a:rPr lang="tr-TR" sz="2200" dirty="0">
                <a:solidFill>
                  <a:schemeClr val="accent4"/>
                </a:solidFill>
              </a:rPr>
              <a:t>yangının genişlemesini önlemeye yönelik bacalardır</a:t>
            </a:r>
            <a:endParaRPr lang="tr-TR" sz="2200" dirty="0"/>
          </a:p>
        </p:txBody>
      </p:sp>
      <p:pic>
        <p:nvPicPr>
          <p:cNvPr id="302082" name="Picture 2" descr="http://media2.ntvmsnbc.com/j/NTVMSNBC/Components/ArtAndPhoto-Fronts/SectionsThumbnails-TSM-Colorbox/_Cover/121224_yangin1.hmedium.jpg">
            <a:hlinkClick r:id="rId3"/>
          </p:cNvPr>
          <p:cNvPicPr>
            <a:picLocks noChangeAspect="1" noChangeArrowheads="1"/>
          </p:cNvPicPr>
          <p:nvPr/>
        </p:nvPicPr>
        <p:blipFill>
          <a:blip r:embed="rId4" cstate="print"/>
          <a:srcRect/>
          <a:stretch>
            <a:fillRect/>
          </a:stretch>
        </p:blipFill>
        <p:spPr bwMode="auto">
          <a:xfrm>
            <a:off x="5114925" y="1"/>
            <a:ext cx="4029075" cy="1275605"/>
          </a:xfrm>
          <a:prstGeom prst="rect">
            <a:avLst/>
          </a:prstGeom>
          <a:noFill/>
        </p:spPr>
      </p:pic>
      <p:sp>
        <p:nvSpPr>
          <p:cNvPr id="5" name="4 Dikdörtgen"/>
          <p:cNvSpPr/>
          <p:nvPr/>
        </p:nvSpPr>
        <p:spPr>
          <a:xfrm>
            <a:off x="3491880" y="3435846"/>
            <a:ext cx="5472608" cy="1107996"/>
          </a:xfrm>
          <a:prstGeom prst="rect">
            <a:avLst/>
          </a:prstGeom>
        </p:spPr>
        <p:txBody>
          <a:bodyPr wrap="square">
            <a:spAutoFit/>
          </a:bodyPr>
          <a:lstStyle/>
          <a:p>
            <a:pPr algn="just"/>
            <a:r>
              <a:rPr lang="tr-TR" sz="2200" dirty="0">
                <a:solidFill>
                  <a:srgbClr val="C00000"/>
                </a:solidFill>
              </a:rPr>
              <a:t>Güvenlik bölgesi: </a:t>
            </a:r>
            <a:r>
              <a:rPr lang="tr-TR" sz="2200" dirty="0"/>
              <a:t>Binadan </a:t>
            </a:r>
            <a:r>
              <a:rPr lang="tr-TR" sz="2200" dirty="0">
                <a:solidFill>
                  <a:schemeClr val="accent4"/>
                </a:solidFill>
              </a:rPr>
              <a:t>tahliye edilen şahısların </a:t>
            </a:r>
            <a:r>
              <a:rPr lang="tr-TR" sz="2200" dirty="0"/>
              <a:t>bina dışında güvenli olarak bekleyebilecekleri bölgedir.</a:t>
            </a:r>
          </a:p>
        </p:txBody>
      </p:sp>
      <p:sp>
        <p:nvSpPr>
          <p:cNvPr id="6" name="5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a:t>
            </a:fld>
            <a:endParaRPr kumimoji="0" lang="tr-TR"/>
          </a:p>
        </p:txBody>
      </p:sp>
      <p:pic>
        <p:nvPicPr>
          <p:cNvPr id="323586" name="Picture 2" descr="http://t1.gstatic.com/images?q=tbn:ANd9GcRJ_r8hXcElgwnGds4CyIRF2nQSccAL7S60Uuhk2yfbp1FC6H1p">
            <a:hlinkClick r:id="rId5"/>
          </p:cNvPr>
          <p:cNvPicPr>
            <a:picLocks noChangeAspect="1" noChangeArrowheads="1"/>
          </p:cNvPicPr>
          <p:nvPr/>
        </p:nvPicPr>
        <p:blipFill>
          <a:blip r:embed="rId6" cstate="print"/>
          <a:srcRect/>
          <a:stretch>
            <a:fillRect/>
          </a:stretch>
        </p:blipFill>
        <p:spPr bwMode="auto">
          <a:xfrm>
            <a:off x="6191672" y="1419622"/>
            <a:ext cx="2952328" cy="1968219"/>
          </a:xfrm>
          <a:prstGeom prst="rect">
            <a:avLst/>
          </a:prstGeom>
          <a:noFill/>
        </p:spPr>
      </p:pic>
      <p:pic>
        <p:nvPicPr>
          <p:cNvPr id="323588" name="Picture 4" descr="http://www.akdenizmanset.com/newpics/11349/200220121107215922815_2.jpg">
            <a:hlinkClick r:id="rId7"/>
          </p:cNvPr>
          <p:cNvPicPr>
            <a:picLocks noChangeAspect="1" noChangeArrowheads="1"/>
          </p:cNvPicPr>
          <p:nvPr/>
        </p:nvPicPr>
        <p:blipFill>
          <a:blip r:embed="rId8" cstate="print"/>
          <a:srcRect/>
          <a:stretch>
            <a:fillRect/>
          </a:stretch>
        </p:blipFill>
        <p:spPr bwMode="auto">
          <a:xfrm>
            <a:off x="1" y="2959596"/>
            <a:ext cx="3275856" cy="2183904"/>
          </a:xfrm>
          <a:prstGeom prst="rect">
            <a:avLst/>
          </a:prstGeom>
          <a:noFill/>
        </p:spPr>
      </p:pic>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323588"/>
                                        </p:tgtEl>
                                        <p:attrNameLst>
                                          <p:attrName>style.visibility</p:attrName>
                                        </p:attrNameLst>
                                      </p:cBhvr>
                                      <p:to>
                                        <p:strVal val="visible"/>
                                      </p:to>
                                    </p:set>
                                    <p:animEffect transition="in" filter="checkerboard(across)">
                                      <p:cBhvr>
                                        <p:cTn id="10" dur="500"/>
                                        <p:tgtEl>
                                          <p:spTgt spid="323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1027" y="1420022"/>
            <a:ext cx="2875469"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3"/>
          <p:cNvSpPr txBox="1">
            <a:spLocks noChangeArrowheads="1"/>
          </p:cNvSpPr>
          <p:nvPr/>
        </p:nvSpPr>
        <p:spPr bwMode="auto">
          <a:xfrm>
            <a:off x="611559" y="1382162"/>
            <a:ext cx="5549467"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indent="-285750" algn="just" eaLnBrk="1" hangingPunct="1">
              <a:spcBef>
                <a:spcPct val="50000"/>
              </a:spcBef>
              <a:buClr>
                <a:srgbClr val="C00000"/>
              </a:buClr>
              <a:buSzPct val="60000"/>
              <a:buFont typeface="Wingdings" pitchFamily="2" charset="2"/>
              <a:buChar char="q"/>
            </a:pPr>
            <a:r>
              <a:rPr lang="tr-TR" dirty="0">
                <a:latin typeface="+mn-lt"/>
              </a:rPr>
              <a:t>Sıcaklık </a:t>
            </a:r>
            <a:r>
              <a:rPr lang="tr-TR" dirty="0">
                <a:solidFill>
                  <a:srgbClr val="C00000"/>
                </a:solidFill>
                <a:latin typeface="+mn-lt"/>
              </a:rPr>
              <a:t>5 dakika sonra 555 </a:t>
            </a:r>
            <a:r>
              <a:rPr lang="tr-TR" baseline="30000" dirty="0" err="1">
                <a:solidFill>
                  <a:srgbClr val="C00000"/>
                </a:solidFill>
                <a:latin typeface="+mn-lt"/>
              </a:rPr>
              <a:t>o</a:t>
            </a:r>
            <a:r>
              <a:rPr lang="tr-TR" dirty="0" err="1">
                <a:solidFill>
                  <a:srgbClr val="C00000"/>
                </a:solidFill>
                <a:latin typeface="+mn-lt"/>
              </a:rPr>
              <a:t>C</a:t>
            </a:r>
            <a:r>
              <a:rPr lang="tr-TR" dirty="0">
                <a:latin typeface="+mn-lt"/>
              </a:rPr>
              <a:t>, </a:t>
            </a:r>
          </a:p>
          <a:p>
            <a:pPr marL="285750" indent="-285750" algn="just" eaLnBrk="1" hangingPunct="1">
              <a:spcBef>
                <a:spcPct val="50000"/>
              </a:spcBef>
              <a:buClr>
                <a:srgbClr val="C00000"/>
              </a:buClr>
              <a:buSzPct val="60000"/>
              <a:buFont typeface="Wingdings" pitchFamily="2" charset="2"/>
              <a:buChar char="q"/>
            </a:pPr>
            <a:r>
              <a:rPr lang="tr-TR" dirty="0">
                <a:latin typeface="+mn-lt"/>
              </a:rPr>
              <a:t>10 dakika sonra 660 </a:t>
            </a:r>
            <a:r>
              <a:rPr lang="tr-TR" baseline="30000" dirty="0" err="1">
                <a:latin typeface="+mn-lt"/>
              </a:rPr>
              <a:t>o</a:t>
            </a:r>
            <a:r>
              <a:rPr lang="tr-TR" dirty="0" err="1">
                <a:latin typeface="+mn-lt"/>
              </a:rPr>
              <a:t>C</a:t>
            </a:r>
            <a:r>
              <a:rPr lang="tr-TR" dirty="0">
                <a:latin typeface="+mn-lt"/>
              </a:rPr>
              <a:t>, </a:t>
            </a:r>
          </a:p>
          <a:p>
            <a:pPr marL="285750" indent="-285750" algn="just" eaLnBrk="1" hangingPunct="1">
              <a:spcBef>
                <a:spcPct val="50000"/>
              </a:spcBef>
              <a:buClr>
                <a:srgbClr val="C00000"/>
              </a:buClr>
              <a:buSzPct val="60000"/>
              <a:buFont typeface="Wingdings" pitchFamily="2" charset="2"/>
              <a:buChar char="q"/>
            </a:pPr>
            <a:r>
              <a:rPr lang="tr-TR" dirty="0">
                <a:solidFill>
                  <a:srgbClr val="C00000"/>
                </a:solidFill>
                <a:latin typeface="+mn-lt"/>
              </a:rPr>
              <a:t>15 dakika sonra 720 </a:t>
            </a:r>
            <a:r>
              <a:rPr lang="tr-TR" baseline="30000" dirty="0" err="1">
                <a:solidFill>
                  <a:srgbClr val="C00000"/>
                </a:solidFill>
                <a:latin typeface="+mn-lt"/>
              </a:rPr>
              <a:t>o</a:t>
            </a:r>
            <a:r>
              <a:rPr lang="tr-TR" dirty="0" err="1">
                <a:solidFill>
                  <a:srgbClr val="C00000"/>
                </a:solidFill>
                <a:latin typeface="+mn-lt"/>
              </a:rPr>
              <a:t>C</a:t>
            </a:r>
            <a:r>
              <a:rPr lang="tr-TR" dirty="0">
                <a:latin typeface="+mn-lt"/>
              </a:rPr>
              <a:t>, </a:t>
            </a:r>
          </a:p>
          <a:p>
            <a:pPr marL="285750" indent="-285750" algn="just" eaLnBrk="1" hangingPunct="1">
              <a:spcBef>
                <a:spcPct val="50000"/>
              </a:spcBef>
              <a:buClr>
                <a:srgbClr val="C00000"/>
              </a:buClr>
              <a:buSzPct val="60000"/>
              <a:buFont typeface="Wingdings" pitchFamily="2" charset="2"/>
              <a:buChar char="q"/>
            </a:pPr>
            <a:r>
              <a:rPr lang="tr-TR" dirty="0">
                <a:latin typeface="+mn-lt"/>
              </a:rPr>
              <a:t>Yarım saat sonra 820 </a:t>
            </a:r>
            <a:r>
              <a:rPr lang="tr-TR" baseline="30000" dirty="0" err="1">
                <a:latin typeface="+mn-lt"/>
              </a:rPr>
              <a:t>o</a:t>
            </a:r>
            <a:r>
              <a:rPr lang="tr-TR" dirty="0" err="1">
                <a:latin typeface="+mn-lt"/>
              </a:rPr>
              <a:t>C</a:t>
            </a:r>
            <a:r>
              <a:rPr lang="tr-TR" dirty="0">
                <a:latin typeface="+mn-lt"/>
              </a:rPr>
              <a:t>,  </a:t>
            </a:r>
          </a:p>
          <a:p>
            <a:pPr marL="285750" indent="-285750" algn="just" eaLnBrk="1" hangingPunct="1">
              <a:spcBef>
                <a:spcPct val="50000"/>
              </a:spcBef>
              <a:buClr>
                <a:srgbClr val="C00000"/>
              </a:buClr>
              <a:buSzPct val="60000"/>
              <a:buFont typeface="Wingdings" pitchFamily="2" charset="2"/>
              <a:buChar char="q"/>
            </a:pPr>
            <a:r>
              <a:rPr lang="tr-TR" dirty="0">
                <a:latin typeface="+mn-lt"/>
              </a:rPr>
              <a:t>Bir saat sonra 927 </a:t>
            </a:r>
            <a:r>
              <a:rPr lang="tr-TR" baseline="30000" dirty="0" err="1">
                <a:latin typeface="+mn-lt"/>
              </a:rPr>
              <a:t>o</a:t>
            </a:r>
            <a:r>
              <a:rPr lang="tr-TR" dirty="0" err="1">
                <a:latin typeface="+mn-lt"/>
              </a:rPr>
              <a:t>C</a:t>
            </a:r>
            <a:r>
              <a:rPr lang="tr-TR" dirty="0">
                <a:latin typeface="+mn-lt"/>
              </a:rPr>
              <a:t>’ a yükselmektedir. </a:t>
            </a:r>
          </a:p>
          <a:p>
            <a:pPr marL="285750" indent="-285750" algn="just" eaLnBrk="1" hangingPunct="1">
              <a:spcBef>
                <a:spcPct val="50000"/>
              </a:spcBef>
              <a:buClr>
                <a:srgbClr val="C00000"/>
              </a:buClr>
              <a:buSzPct val="60000"/>
              <a:buFont typeface="Wingdings" pitchFamily="2" charset="2"/>
              <a:buChar char="q"/>
            </a:pPr>
            <a:r>
              <a:rPr lang="tr-TR" dirty="0">
                <a:latin typeface="+mn-lt"/>
              </a:rPr>
              <a:t>İnsan vücudu ve solunum sistemleri 65 </a:t>
            </a:r>
            <a:r>
              <a:rPr lang="tr-TR" baseline="30000" dirty="0" err="1">
                <a:latin typeface="+mn-lt"/>
              </a:rPr>
              <a:t>o</a:t>
            </a:r>
            <a:r>
              <a:rPr lang="tr-TR" dirty="0" err="1">
                <a:latin typeface="+mn-lt"/>
              </a:rPr>
              <a:t>C</a:t>
            </a:r>
            <a:r>
              <a:rPr lang="tr-TR" dirty="0">
                <a:latin typeface="+mn-lt"/>
              </a:rPr>
              <a:t> sıcaklığa sınırlı bir süre, </a:t>
            </a:r>
            <a:r>
              <a:rPr lang="tr-TR" dirty="0">
                <a:solidFill>
                  <a:srgbClr val="C00000"/>
                </a:solidFill>
                <a:latin typeface="+mn-lt"/>
              </a:rPr>
              <a:t>120 </a:t>
            </a:r>
            <a:r>
              <a:rPr lang="tr-TR" baseline="30000" dirty="0" err="1">
                <a:solidFill>
                  <a:srgbClr val="C00000"/>
                </a:solidFill>
                <a:latin typeface="+mn-lt"/>
              </a:rPr>
              <a:t>o</a:t>
            </a:r>
            <a:r>
              <a:rPr lang="tr-TR" dirty="0" err="1">
                <a:solidFill>
                  <a:srgbClr val="C00000"/>
                </a:solidFill>
                <a:latin typeface="+mn-lt"/>
              </a:rPr>
              <a:t>C</a:t>
            </a:r>
            <a:r>
              <a:rPr lang="tr-TR" dirty="0">
                <a:solidFill>
                  <a:srgbClr val="C00000"/>
                </a:solidFill>
                <a:latin typeface="+mn-lt"/>
              </a:rPr>
              <a:t> sıcaklığa 15 dakika</a:t>
            </a:r>
            <a:r>
              <a:rPr lang="tr-TR" dirty="0">
                <a:latin typeface="+mn-lt"/>
              </a:rPr>
              <a:t>, 143 </a:t>
            </a:r>
            <a:r>
              <a:rPr lang="tr-TR" baseline="30000" dirty="0" err="1">
                <a:latin typeface="+mn-lt"/>
              </a:rPr>
              <a:t>o</a:t>
            </a:r>
            <a:r>
              <a:rPr lang="tr-TR" dirty="0" err="1">
                <a:latin typeface="+mn-lt"/>
              </a:rPr>
              <a:t>C</a:t>
            </a:r>
            <a:r>
              <a:rPr lang="tr-TR" dirty="0">
                <a:latin typeface="+mn-lt"/>
              </a:rPr>
              <a:t> sıcaklığa 5 dakika, </a:t>
            </a:r>
            <a:r>
              <a:rPr lang="tr-TR" dirty="0">
                <a:solidFill>
                  <a:srgbClr val="C00000"/>
                </a:solidFill>
                <a:latin typeface="+mn-lt"/>
              </a:rPr>
              <a:t>177 </a:t>
            </a:r>
            <a:r>
              <a:rPr lang="tr-TR" baseline="30000" dirty="0" err="1">
                <a:solidFill>
                  <a:srgbClr val="C00000"/>
                </a:solidFill>
                <a:latin typeface="+mn-lt"/>
              </a:rPr>
              <a:t>o</a:t>
            </a:r>
            <a:r>
              <a:rPr lang="tr-TR" dirty="0" err="1">
                <a:solidFill>
                  <a:srgbClr val="C00000"/>
                </a:solidFill>
                <a:latin typeface="+mn-lt"/>
              </a:rPr>
              <a:t>C</a:t>
            </a:r>
            <a:r>
              <a:rPr lang="tr-TR" dirty="0">
                <a:solidFill>
                  <a:srgbClr val="C00000"/>
                </a:solidFill>
                <a:latin typeface="+mn-lt"/>
              </a:rPr>
              <a:t> sıcaklığa ise 1 dakika</a:t>
            </a:r>
            <a:r>
              <a:rPr lang="tr-TR" dirty="0">
                <a:latin typeface="+mn-lt"/>
              </a:rPr>
              <a:t> dayanabilir.</a:t>
            </a:r>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60</a:t>
            </a:fld>
            <a:endParaRPr kumimoji="0" lang="tr-TR"/>
          </a:p>
        </p:txBody>
      </p:sp>
    </p:spTree>
    <p:extLst>
      <p:ext uri="{BB962C8B-B14F-4D97-AF65-F5344CB8AC3E}">
        <p14:creationId xmlns:p14="http://schemas.microsoft.com/office/powerpoint/2010/main" val="404072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a:t>
            </a:r>
            <a:r>
              <a:rPr lang="tr-TR" sz="2400" dirty="0">
                <a:solidFill>
                  <a:srgbClr val="C00000"/>
                </a:solidFill>
              </a:rPr>
              <a:t>(Devam)</a:t>
            </a:r>
            <a:endParaRPr lang="tr-TR" sz="2400" dirty="0">
              <a:solidFill>
                <a:srgbClr val="0070C0"/>
              </a:solidFill>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1420022"/>
            <a:ext cx="6700442"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61</a:t>
            </a:fld>
            <a:endParaRPr kumimoji="0" lang="tr-TR"/>
          </a:p>
        </p:txBody>
      </p:sp>
    </p:spTree>
    <p:extLst>
      <p:ext uri="{BB962C8B-B14F-4D97-AF65-F5344CB8AC3E}">
        <p14:creationId xmlns:p14="http://schemas.microsoft.com/office/powerpoint/2010/main" val="3796215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Yangının büyüme hızı</a:t>
            </a:r>
          </a:p>
        </p:txBody>
      </p:sp>
      <p:sp>
        <p:nvSpPr>
          <p:cNvPr id="3" name="Rectangle 2"/>
          <p:cNvSpPr>
            <a:spLocks noGrp="1"/>
          </p:cNvSpPr>
          <p:nvPr>
            <p:ph sz="quarter" idx="13"/>
          </p:nvPr>
        </p:nvSpPr>
        <p:spPr>
          <a:xfrm>
            <a:off x="609600" y="1352551"/>
            <a:ext cx="8282880" cy="3667471"/>
          </a:xfrm>
        </p:spPr>
        <p:txBody>
          <a:bodyPr>
            <a:noAutofit/>
          </a:bodyPr>
          <a:lstStyle/>
          <a:p>
            <a:pPr algn="just"/>
            <a:r>
              <a:rPr lang="tr-TR" sz="2200" dirty="0"/>
              <a:t>Yangın </a:t>
            </a:r>
            <a:r>
              <a:rPr lang="tr-TR" sz="2200" dirty="0">
                <a:solidFill>
                  <a:srgbClr val="C00000"/>
                </a:solidFill>
              </a:rPr>
              <a:t>geometrik</a:t>
            </a:r>
            <a:r>
              <a:rPr lang="tr-TR" sz="2200" dirty="0"/>
              <a:t> olarak büyür. </a:t>
            </a:r>
          </a:p>
          <a:p>
            <a:pPr algn="just"/>
            <a:r>
              <a:rPr lang="tr-TR" sz="2200" dirty="0">
                <a:solidFill>
                  <a:srgbClr val="00B050"/>
                </a:solidFill>
              </a:rPr>
              <a:t>Başlangıcında bir bardak su </a:t>
            </a:r>
            <a:r>
              <a:rPr lang="tr-TR" sz="2200" dirty="0"/>
              <a:t>ile söndürülebilecek bir yangın, </a:t>
            </a:r>
          </a:p>
          <a:p>
            <a:pPr algn="just"/>
            <a:r>
              <a:rPr lang="tr-TR" sz="2200" dirty="0">
                <a:solidFill>
                  <a:srgbClr val="C00000"/>
                </a:solidFill>
              </a:rPr>
              <a:t>İkinci dakikada bir kova </a:t>
            </a:r>
            <a:r>
              <a:rPr lang="tr-TR" sz="2200" dirty="0"/>
              <a:t>su ile, </a:t>
            </a:r>
          </a:p>
          <a:p>
            <a:pPr algn="just"/>
            <a:r>
              <a:rPr lang="tr-TR" sz="2200" dirty="0">
                <a:solidFill>
                  <a:srgbClr val="00B050"/>
                </a:solidFill>
              </a:rPr>
              <a:t>Üçüncü dakikada bir fıçı su </a:t>
            </a:r>
            <a:r>
              <a:rPr lang="tr-TR" sz="2200" dirty="0"/>
              <a:t>ile ancak söndürülebilir.</a:t>
            </a:r>
          </a:p>
          <a:p>
            <a:pPr algn="just"/>
            <a:r>
              <a:rPr lang="tr-TR" sz="2200" dirty="0"/>
              <a:t>Yangın için alınan bütün güvenlik önlemleri sürekli kontrol edilmeli ve her an kullanıma hazır tutulmalıdır.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62</a:t>
            </a:fld>
            <a:endParaRPr kumimoji="0" lang="tr-TR"/>
          </a:p>
        </p:txBody>
      </p:sp>
    </p:spTree>
    <p:extLst>
      <p:ext uri="{BB962C8B-B14F-4D97-AF65-F5344CB8AC3E}">
        <p14:creationId xmlns:p14="http://schemas.microsoft.com/office/powerpoint/2010/main" val="1717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a:t>
            </a:r>
          </a:p>
        </p:txBody>
      </p:sp>
      <p:sp>
        <p:nvSpPr>
          <p:cNvPr id="3" name="Rectangle 2"/>
          <p:cNvSpPr>
            <a:spLocks noGrp="1"/>
          </p:cNvSpPr>
          <p:nvPr>
            <p:ph sz="quarter" idx="13"/>
          </p:nvPr>
        </p:nvSpPr>
        <p:spPr>
          <a:xfrm>
            <a:off x="609600" y="1352551"/>
            <a:ext cx="8282880" cy="3667471"/>
          </a:xfrm>
        </p:spPr>
        <p:txBody>
          <a:bodyPr>
            <a:noAutofit/>
          </a:bodyPr>
          <a:lstStyle/>
          <a:p>
            <a:endParaRPr lang="tr-TR" sz="2200" dirty="0"/>
          </a:p>
          <a:p>
            <a:pPr marL="0" indent="0">
              <a:buNone/>
            </a:pPr>
            <a:endParaRPr lang="tr-TR" sz="22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63</a:t>
            </a:fld>
            <a:endParaRPr kumimoji="0" lang="tr-TR"/>
          </a:p>
        </p:txBody>
      </p:sp>
      <p:pic>
        <p:nvPicPr>
          <p:cNvPr id="240642" name="Picture 2" descr="http://www.forumlord.net/attachments/5097d1362950407/yang-n.jpg"/>
          <p:cNvPicPr>
            <a:picLocks noChangeAspect="1" noChangeArrowheads="1"/>
          </p:cNvPicPr>
          <p:nvPr/>
        </p:nvPicPr>
        <p:blipFill>
          <a:blip r:embed="rId3" cstate="print"/>
          <a:srcRect/>
          <a:stretch>
            <a:fillRect/>
          </a:stretch>
        </p:blipFill>
        <p:spPr bwMode="auto">
          <a:xfrm>
            <a:off x="5643570" y="0"/>
            <a:ext cx="3500430" cy="1926928"/>
          </a:xfrm>
          <a:prstGeom prst="rect">
            <a:avLst/>
          </a:prstGeom>
          <a:noFill/>
        </p:spPr>
      </p:pic>
      <p:sp>
        <p:nvSpPr>
          <p:cNvPr id="6" name="Rectangle 3"/>
          <p:cNvSpPr txBox="1">
            <a:spLocks noChangeArrowheads="1"/>
          </p:cNvSpPr>
          <p:nvPr/>
        </p:nvSpPr>
        <p:spPr>
          <a:xfrm>
            <a:off x="-36512" y="1419622"/>
            <a:ext cx="7161213" cy="3578225"/>
          </a:xfrm>
          <a:prstGeom prst="rect">
            <a:avLst/>
          </a:prstGeom>
        </p:spPr>
        <p:txBody>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err="1">
                <a:ln>
                  <a:noFill/>
                </a:ln>
                <a:solidFill>
                  <a:schemeClr val="tx1"/>
                </a:solidFill>
                <a:effectLst/>
                <a:uLnTx/>
                <a:uFillTx/>
                <a:latin typeface="+mn-lt"/>
                <a:ea typeface="+mn-ea"/>
                <a:cs typeface="+mn-cs"/>
              </a:rPr>
              <a:t>Ya</a:t>
            </a:r>
            <a:r>
              <a:rPr kumimoji="0" lang="tr-TR" sz="2000" b="0" i="0" u="none" strike="noStrike" kern="1200" cap="none" spc="0" normalizeH="0" baseline="0" noProof="0" dirty="0">
                <a:ln>
                  <a:noFill/>
                </a:ln>
                <a:solidFill>
                  <a:schemeClr val="tx1"/>
                </a:solidFill>
                <a:effectLst/>
                <a:uLnTx/>
                <a:uFillTx/>
                <a:latin typeface="+mn-lt"/>
                <a:ea typeface="+mn-ea"/>
                <a:cs typeface="+mn-cs"/>
              </a:rPr>
              <a:t>ngının nedenlerinin yüzde olarak dağılımı:</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Elektrik kusurları			      % 22</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Sigara				      % 17</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tr-TR" sz="2000" b="0" i="0" u="none" strike="noStrike" kern="1200" cap="none" spc="0" normalizeH="0" baseline="0" noProof="0" dirty="0">
                <a:ln>
                  <a:noFill/>
                </a:ln>
                <a:solidFill>
                  <a:schemeClr val="tx1"/>
                </a:solidFill>
                <a:effectLst/>
                <a:uLnTx/>
                <a:uFillTx/>
                <a:latin typeface="+mn-lt"/>
                <a:ea typeface="+mn-ea"/>
                <a:cs typeface="+mn-cs"/>
              </a:rPr>
              <a:t>Sürtünme				      % 10</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Aşırı ısıtılmış maddeler                                %   8</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Sıcak yüzeyler </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(buhar kazanları, fırınlardan gelen ısı)         %  7</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mn-lt"/>
                <a:ea typeface="+mn-ea"/>
                <a:cs typeface="+mn-cs"/>
              </a:rPr>
              <a:t>   Alevlerden yanma                                     %  7</a:t>
            </a:r>
            <a:r>
              <a:rPr kumimoji="0" lang="tr-TR" sz="1400" b="0" i="0" u="none" strike="noStrike" kern="1200" cap="none" spc="0" normalizeH="0" baseline="0" noProof="0" dirty="0">
                <a:ln>
                  <a:noFill/>
                </a:ln>
                <a:solidFill>
                  <a:schemeClr val="tx1"/>
                </a:solidFill>
                <a:effectLst/>
                <a:uLnTx/>
                <a:uFillTx/>
                <a:latin typeface="+mn-lt"/>
                <a:ea typeface="+mn-ea"/>
                <a:cs typeface="+mn-cs"/>
              </a:rPr>
              <a:t>	</a:t>
            </a:r>
          </a:p>
        </p:txBody>
      </p:sp>
    </p:spTree>
    <p:extLst>
      <p:ext uri="{BB962C8B-B14F-4D97-AF65-F5344CB8AC3E}">
        <p14:creationId xmlns:p14="http://schemas.microsoft.com/office/powerpoint/2010/main" val="215172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a:t>
            </a:r>
          </a:p>
        </p:txBody>
      </p:sp>
      <p:sp>
        <p:nvSpPr>
          <p:cNvPr id="3" name="Rectangle 2"/>
          <p:cNvSpPr>
            <a:spLocks noGrp="1"/>
          </p:cNvSpPr>
          <p:nvPr>
            <p:ph sz="quarter" idx="13"/>
          </p:nvPr>
        </p:nvSpPr>
        <p:spPr>
          <a:xfrm>
            <a:off x="609600" y="1352551"/>
            <a:ext cx="8282880" cy="3667471"/>
          </a:xfrm>
        </p:spPr>
        <p:txBody>
          <a:bodyPr>
            <a:noAutofit/>
          </a:bodyPr>
          <a:lstStyle/>
          <a:p>
            <a:endParaRPr lang="tr-TR" sz="2200" dirty="0"/>
          </a:p>
          <a:p>
            <a:pPr marL="0" indent="0">
              <a:buNone/>
            </a:pPr>
            <a:endParaRPr lang="tr-TR" sz="22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64</a:t>
            </a:fld>
            <a:endParaRPr kumimoji="0" lang="tr-TR"/>
          </a:p>
        </p:txBody>
      </p:sp>
      <p:sp>
        <p:nvSpPr>
          <p:cNvPr id="7" name="Rectangle 3"/>
          <p:cNvSpPr txBox="1">
            <a:spLocks noChangeArrowheads="1"/>
          </p:cNvSpPr>
          <p:nvPr/>
        </p:nvSpPr>
        <p:spPr>
          <a:xfrm>
            <a:off x="107504" y="1347614"/>
            <a:ext cx="6400800" cy="3722687"/>
          </a:xfrm>
          <a:prstGeom prst="rect">
            <a:avLst/>
          </a:prstGeom>
        </p:spPr>
        <p:txBody>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Kıvılcımlardan yanma 				%7</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Kendiliğinden tutuşma				%4</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Kesme ve kaynak 				%4 </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Maruz kalma (komşu mülkiyette olan yangının yayılması)	%3</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Kundaklama			                                 %3</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Makinalardan çıkan kıvılcım				%2</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Erimiş maddelerden				%2</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Kimyasal reaksiyonlardan				%1</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Statik kıvılcım					%1</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Aydınlatma					%1</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r>
              <a:rPr kumimoji="0" lang="tr-TR" sz="1600" b="0" i="0" u="none" strike="noStrike" kern="1200" cap="none" spc="0" normalizeH="0" baseline="0" noProof="0" dirty="0">
                <a:ln>
                  <a:noFill/>
                </a:ln>
                <a:solidFill>
                  <a:schemeClr val="tx1"/>
                </a:solidFill>
                <a:effectLst/>
                <a:uLnTx/>
                <a:uFillTx/>
                <a:latin typeface="+mn-lt"/>
                <a:ea typeface="+mn-ea"/>
                <a:cs typeface="+mn-cs"/>
              </a:rPr>
              <a:t> Bilinmeyen					%1</a:t>
            </a:r>
          </a:p>
          <a:p>
            <a:pPr marL="320040" marR="0" lvl="0" indent="-320040" algn="l" defTabSz="914400" rtl="0" eaLnBrk="1" fontAlgn="auto" latinLnBrk="0" hangingPunct="1">
              <a:lnSpc>
                <a:spcPct val="80000"/>
              </a:lnSpc>
              <a:spcBef>
                <a:spcPts val="700"/>
              </a:spcBef>
              <a:spcAft>
                <a:spcPts val="0"/>
              </a:spcAft>
              <a:buClr>
                <a:schemeClr val="accent2"/>
              </a:buClr>
              <a:buSzPct val="60000"/>
              <a:buFont typeface="Wingdings"/>
              <a:buChar char=""/>
              <a:tabLst/>
              <a:defRPr/>
            </a:pPr>
            <a:endParaRPr kumimoji="0" lang="tr-TR" sz="1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5172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a:t>
            </a:r>
          </a:p>
        </p:txBody>
      </p:sp>
      <p:sp>
        <p:nvSpPr>
          <p:cNvPr id="3" name="Rectangle 2"/>
          <p:cNvSpPr>
            <a:spLocks noGrp="1"/>
          </p:cNvSpPr>
          <p:nvPr>
            <p:ph sz="quarter" idx="13"/>
          </p:nvPr>
        </p:nvSpPr>
        <p:spPr>
          <a:xfrm>
            <a:off x="609600" y="1352551"/>
            <a:ext cx="8282880" cy="3667471"/>
          </a:xfrm>
        </p:spPr>
        <p:txBody>
          <a:bodyPr>
            <a:noAutofit/>
          </a:bodyPr>
          <a:lstStyle/>
          <a:p>
            <a:r>
              <a:rPr lang="tr-TR" sz="2200" dirty="0"/>
              <a:t>Korunma önlemlerinin alınmaması</a:t>
            </a:r>
          </a:p>
          <a:p>
            <a:r>
              <a:rPr lang="tr-TR" sz="2200" dirty="0"/>
              <a:t>Bilgisizlik</a:t>
            </a:r>
          </a:p>
          <a:p>
            <a:r>
              <a:rPr lang="tr-TR" sz="2200" dirty="0"/>
              <a:t>İhmal</a:t>
            </a:r>
          </a:p>
          <a:p>
            <a:r>
              <a:rPr lang="tr-TR" sz="2200" dirty="0"/>
              <a:t>Kazalar</a:t>
            </a:r>
          </a:p>
          <a:p>
            <a:r>
              <a:rPr lang="tr-TR" sz="2200" dirty="0"/>
              <a:t>Sıçrama</a:t>
            </a:r>
          </a:p>
          <a:p>
            <a:r>
              <a:rPr lang="tr-TR" sz="2200" dirty="0"/>
              <a:t>Sabotaj</a:t>
            </a:r>
          </a:p>
          <a:p>
            <a:r>
              <a:rPr lang="tr-TR" sz="2200" dirty="0"/>
              <a:t>Doğa olayları</a:t>
            </a:r>
          </a:p>
          <a:p>
            <a:pPr marL="0" indent="0">
              <a:buNone/>
            </a:pPr>
            <a:endParaRPr lang="tr-TR" sz="2200" dirty="0"/>
          </a:p>
        </p:txBody>
      </p:sp>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65</a:t>
            </a:fld>
            <a:endParaRPr kumimoji="0" lang="tr-TR"/>
          </a:p>
        </p:txBody>
      </p:sp>
      <p:pic>
        <p:nvPicPr>
          <p:cNvPr id="240642" name="Picture 2" descr="http://www.forumlord.net/attachments/5097d1362950407/yang-n.jpg"/>
          <p:cNvPicPr>
            <a:picLocks noChangeAspect="1" noChangeArrowheads="1"/>
          </p:cNvPicPr>
          <p:nvPr/>
        </p:nvPicPr>
        <p:blipFill>
          <a:blip r:embed="rId3" cstate="print"/>
          <a:srcRect/>
          <a:stretch>
            <a:fillRect/>
          </a:stretch>
        </p:blipFill>
        <p:spPr bwMode="auto">
          <a:xfrm>
            <a:off x="5643570" y="0"/>
            <a:ext cx="3500430" cy="1926928"/>
          </a:xfrm>
          <a:prstGeom prst="rect">
            <a:avLst/>
          </a:prstGeom>
          <a:noFill/>
        </p:spPr>
      </p:pic>
    </p:spTree>
    <p:extLst>
      <p:ext uri="{BB962C8B-B14F-4D97-AF65-F5344CB8AC3E}">
        <p14:creationId xmlns:p14="http://schemas.microsoft.com/office/powerpoint/2010/main" val="215172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251520" y="1352551"/>
            <a:ext cx="8640960" cy="3667471"/>
          </a:xfrm>
        </p:spPr>
        <p:txBody>
          <a:bodyPr>
            <a:noAutofit/>
          </a:bodyPr>
          <a:lstStyle/>
          <a:p>
            <a:pPr marL="342900" indent="-342900" algn="just">
              <a:buSzPct val="100000"/>
              <a:buFont typeface="+mj-lt"/>
              <a:buAutoNum type="arabicParenR"/>
            </a:pPr>
            <a:r>
              <a:rPr lang="tr-TR" sz="2200" dirty="0">
                <a:solidFill>
                  <a:srgbClr val="C00000"/>
                </a:solidFill>
              </a:rPr>
              <a:t>Korunma önlemlerinin alınmaması: </a:t>
            </a:r>
            <a:r>
              <a:rPr lang="tr-TR" sz="2200" dirty="0"/>
              <a:t>En önemli nedendir. </a:t>
            </a:r>
          </a:p>
          <a:p>
            <a:pPr algn="just"/>
            <a:r>
              <a:rPr lang="tr-TR" sz="2200" dirty="0">
                <a:solidFill>
                  <a:srgbClr val="C00000"/>
                </a:solidFill>
              </a:rPr>
              <a:t>Yangın</a:t>
            </a:r>
            <a:r>
              <a:rPr lang="tr-TR" sz="2200" dirty="0"/>
              <a:t>, </a:t>
            </a:r>
            <a:r>
              <a:rPr lang="tr-TR" sz="2200" dirty="0">
                <a:solidFill>
                  <a:srgbClr val="00B050"/>
                </a:solidFill>
              </a:rPr>
              <a:t>elektrik kontağı, ısıtma sistemleri, LPG tüpleri, parlayıcı–patlayıcı maddelerin yeterince korunmaya alınmamasından </a:t>
            </a:r>
            <a:r>
              <a:rPr lang="tr-TR" sz="2200" dirty="0"/>
              <a:t>doğmaktadır.</a:t>
            </a:r>
          </a:p>
          <a:p>
            <a:pPr algn="just"/>
            <a:r>
              <a:rPr lang="en-US" sz="2200" dirty="0" err="1">
                <a:solidFill>
                  <a:srgbClr val="FF0000"/>
                </a:solidFill>
              </a:rPr>
              <a:t>Önlem</a:t>
            </a:r>
            <a:r>
              <a:rPr lang="en-US" sz="2200" dirty="0">
                <a:solidFill>
                  <a:srgbClr val="FF0000"/>
                </a:solidFill>
              </a:rPr>
              <a:t>: </a:t>
            </a:r>
          </a:p>
          <a:p>
            <a:pPr algn="just">
              <a:buNone/>
            </a:pPr>
            <a:r>
              <a:rPr lang="en-US" sz="2200" dirty="0">
                <a:solidFill>
                  <a:srgbClr val="FF0000"/>
                </a:solidFill>
              </a:rPr>
              <a:t>	</a:t>
            </a:r>
            <a:r>
              <a:rPr lang="tr-TR" sz="2200" dirty="0">
                <a:solidFill>
                  <a:srgbClr val="00B050"/>
                </a:solidFill>
              </a:rPr>
              <a:t>Elektrik enerjisi aksamının teknik koşullara göre yapılması, </a:t>
            </a:r>
            <a:endParaRPr lang="en-US" sz="2200" dirty="0">
              <a:solidFill>
                <a:srgbClr val="00B050"/>
              </a:solidFill>
            </a:endParaRPr>
          </a:p>
          <a:p>
            <a:pPr algn="just">
              <a:buNone/>
            </a:pPr>
            <a:r>
              <a:rPr lang="en-US" sz="2200" dirty="0">
                <a:solidFill>
                  <a:srgbClr val="00B050"/>
                </a:solidFill>
              </a:rPr>
              <a:t>	</a:t>
            </a:r>
            <a:r>
              <a:rPr lang="tr-TR" sz="2200" dirty="0">
                <a:solidFill>
                  <a:srgbClr val="00B050"/>
                </a:solidFill>
              </a:rPr>
              <a:t>LPG tüplerinin doğru kullanılması, </a:t>
            </a:r>
            <a:endParaRPr lang="en-US" sz="2200" dirty="0">
              <a:solidFill>
                <a:srgbClr val="00B050"/>
              </a:solidFill>
            </a:endParaRPr>
          </a:p>
          <a:p>
            <a:pPr algn="just">
              <a:buNone/>
            </a:pPr>
            <a:r>
              <a:rPr lang="en-US" sz="2200" dirty="0">
                <a:solidFill>
                  <a:srgbClr val="00B050"/>
                </a:solidFill>
              </a:rPr>
              <a:t>	B</a:t>
            </a:r>
            <a:r>
              <a:rPr lang="tr-TR" sz="2200" dirty="0">
                <a:solidFill>
                  <a:srgbClr val="00B050"/>
                </a:solidFill>
              </a:rPr>
              <a:t>acaların temizlenmesi ve </a:t>
            </a:r>
            <a:endParaRPr lang="en-US" sz="2200" dirty="0">
              <a:solidFill>
                <a:srgbClr val="00B050"/>
              </a:solidFill>
            </a:endParaRPr>
          </a:p>
          <a:p>
            <a:pPr algn="just">
              <a:buNone/>
            </a:pPr>
            <a:r>
              <a:rPr lang="en-US" sz="2200" dirty="0">
                <a:solidFill>
                  <a:srgbClr val="00B050"/>
                </a:solidFill>
              </a:rPr>
              <a:t>	P</a:t>
            </a:r>
            <a:r>
              <a:rPr lang="tr-TR" sz="2200" dirty="0">
                <a:solidFill>
                  <a:srgbClr val="00B050"/>
                </a:solidFill>
              </a:rPr>
              <a:t>arlayıcı–patlayıcı maddeler için gerekli önlemin alınma</a:t>
            </a:r>
            <a:r>
              <a:rPr lang="tr-TR" sz="2200" dirty="0">
                <a:solidFill>
                  <a:schemeClr val="accent4"/>
                </a:solidFill>
              </a:rPr>
              <a:t>sı </a:t>
            </a:r>
            <a:r>
              <a:rPr lang="tr-TR" sz="2200" dirty="0"/>
              <a:t>halinde yangın afetinde </a:t>
            </a:r>
            <a:r>
              <a:rPr lang="tr-TR" sz="2200" dirty="0">
                <a:solidFill>
                  <a:srgbClr val="C00000"/>
                </a:solidFill>
              </a:rPr>
              <a:t>büyük ölçüde azalma olacaktır</a:t>
            </a:r>
            <a:r>
              <a:rPr lang="tr-TR" sz="2200" dirty="0"/>
              <a:t>.</a:t>
            </a:r>
          </a:p>
          <a:p>
            <a:pPr marL="0" indent="0" algn="just">
              <a:buNone/>
            </a:pPr>
            <a:endParaRPr lang="tr-TR" sz="22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66</a:t>
            </a:fld>
            <a:endParaRPr kumimoji="0" lang="tr-TR"/>
          </a:p>
        </p:txBody>
      </p:sp>
      <p:pic>
        <p:nvPicPr>
          <p:cNvPr id="238594" name="Picture 2" descr="http://www.buca.bel.tr/IMG/HABER1545yangin2.bmp"/>
          <p:cNvPicPr>
            <a:picLocks noChangeAspect="1" noChangeArrowheads="1"/>
          </p:cNvPicPr>
          <p:nvPr/>
        </p:nvPicPr>
        <p:blipFill>
          <a:blip r:embed="rId3" cstate="print"/>
          <a:srcRect/>
          <a:stretch>
            <a:fillRect/>
          </a:stretch>
        </p:blipFill>
        <p:spPr bwMode="auto">
          <a:xfrm>
            <a:off x="5643570" y="0"/>
            <a:ext cx="3500430" cy="1256787"/>
          </a:xfrm>
          <a:prstGeom prst="rect">
            <a:avLst/>
          </a:prstGeom>
          <a:noFill/>
        </p:spPr>
      </p:pic>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251520" y="1352551"/>
            <a:ext cx="8640960" cy="3667471"/>
          </a:xfrm>
        </p:spPr>
        <p:txBody>
          <a:bodyPr>
            <a:noAutofit/>
          </a:bodyPr>
          <a:lstStyle/>
          <a:p>
            <a:pPr marL="342900" indent="-342900" algn="just">
              <a:buSzPct val="100000"/>
              <a:buFont typeface="+mj-lt"/>
              <a:buAutoNum type="arabicParenR" startAt="2"/>
            </a:pPr>
            <a:r>
              <a:rPr lang="tr-TR" sz="2200" dirty="0">
                <a:solidFill>
                  <a:srgbClr val="C00000"/>
                </a:solidFill>
              </a:rPr>
              <a:t>Bilgisizlik</a:t>
            </a:r>
            <a:r>
              <a:rPr lang="tr-TR" sz="2200" dirty="0"/>
              <a:t>:</a:t>
            </a:r>
          </a:p>
          <a:p>
            <a:pPr marL="342900" indent="-342900" algn="just">
              <a:buSzPct val="100000"/>
              <a:buFont typeface="+mj-lt"/>
              <a:buAutoNum type="arabicParenR" startAt="2"/>
            </a:pPr>
            <a:endParaRPr lang="tr-TR" sz="1200" dirty="0"/>
          </a:p>
          <a:p>
            <a:pPr algn="just">
              <a:buNone/>
            </a:pPr>
            <a:r>
              <a:rPr lang="tr-TR" sz="2200" dirty="0">
                <a:solidFill>
                  <a:srgbClr val="00B050"/>
                </a:solidFill>
              </a:rPr>
              <a:t>Yangına karşı </a:t>
            </a:r>
            <a:r>
              <a:rPr lang="tr-TR" sz="2200" b="1" dirty="0">
                <a:solidFill>
                  <a:srgbClr val="FF0000"/>
                </a:solidFill>
              </a:rPr>
              <a:t>hangi</a:t>
            </a:r>
            <a:r>
              <a:rPr lang="tr-TR" sz="2200" dirty="0">
                <a:solidFill>
                  <a:srgbClr val="00B050"/>
                </a:solidFill>
              </a:rPr>
              <a:t> önlemlerin </a:t>
            </a:r>
            <a:r>
              <a:rPr lang="tr-TR" sz="2200" b="1" dirty="0">
                <a:solidFill>
                  <a:srgbClr val="FF0000"/>
                </a:solidFill>
              </a:rPr>
              <a:t>nasıl</a:t>
            </a:r>
            <a:r>
              <a:rPr lang="tr-TR" sz="2200" dirty="0">
                <a:solidFill>
                  <a:srgbClr val="00B050"/>
                </a:solidFill>
              </a:rPr>
              <a:t> alınacağını bilmemek ve bu konuda yeterli </a:t>
            </a:r>
            <a:r>
              <a:rPr lang="tr-TR" sz="2200" b="1" dirty="0">
                <a:solidFill>
                  <a:srgbClr val="FF0000"/>
                </a:solidFill>
              </a:rPr>
              <a:t>eğitimden</a:t>
            </a:r>
            <a:r>
              <a:rPr lang="tr-TR" sz="2200" dirty="0">
                <a:solidFill>
                  <a:srgbClr val="00B050"/>
                </a:solidFill>
              </a:rPr>
              <a:t> geçmemek yangının önemli nedenlerindendir. </a:t>
            </a:r>
          </a:p>
          <a:p>
            <a:pPr algn="just">
              <a:buNone/>
            </a:pPr>
            <a:endParaRPr lang="tr-TR" sz="1200" dirty="0"/>
          </a:p>
          <a:p>
            <a:pPr algn="just">
              <a:buNone/>
            </a:pPr>
            <a:r>
              <a:rPr lang="tr-TR" sz="2200" dirty="0">
                <a:solidFill>
                  <a:srgbClr val="7030A0"/>
                </a:solidFill>
              </a:rPr>
              <a:t>Elektrikli aletlerin doğru kullanımını bilmemek, soba ve kalorifer sistemlerini yanlış yerleştirmek, </a:t>
            </a:r>
            <a:r>
              <a:rPr lang="tr-TR" sz="2200" b="1" dirty="0">
                <a:solidFill>
                  <a:srgbClr val="7030A0"/>
                </a:solidFill>
              </a:rPr>
              <a:t>tavan arasına ve çatıya kolay tutuşabilecek eşyalar koymak</a:t>
            </a:r>
            <a:r>
              <a:rPr lang="tr-TR" sz="2200" dirty="0">
                <a:solidFill>
                  <a:srgbClr val="7030A0"/>
                </a:solidFill>
              </a:rPr>
              <a:t> yangını davet eder. </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67</a:t>
            </a:fld>
            <a:endParaRPr kumimoji="0" lang="tr-TR"/>
          </a:p>
        </p:txBody>
      </p:sp>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251520" y="1352551"/>
            <a:ext cx="8640960" cy="3667471"/>
          </a:xfrm>
        </p:spPr>
        <p:txBody>
          <a:bodyPr>
            <a:noAutofit/>
          </a:bodyPr>
          <a:lstStyle/>
          <a:p>
            <a:pPr marL="342900" indent="-342900" algn="just">
              <a:buSzPct val="100000"/>
              <a:buNone/>
            </a:pPr>
            <a:endParaRPr lang="tr-TR" sz="2600" dirty="0"/>
          </a:p>
          <a:p>
            <a:pPr marL="342900" indent="-342900" algn="just">
              <a:buSzPct val="100000"/>
              <a:buNone/>
            </a:pPr>
            <a:endParaRPr lang="tr-TR" sz="2600" dirty="0"/>
          </a:p>
          <a:p>
            <a:pPr marL="342900" indent="-342900" algn="just">
              <a:buSzPct val="100000"/>
              <a:buNone/>
            </a:pPr>
            <a:r>
              <a:rPr lang="tr-TR" sz="2600" dirty="0"/>
              <a:t>Yangının oluşumunu önlemek ve oluşan bir yangının söndürülmesini bilmek </a:t>
            </a:r>
            <a:r>
              <a:rPr lang="tr-TR" sz="2600" u="sng" dirty="0">
                <a:solidFill>
                  <a:srgbClr val="FF0000"/>
                </a:solidFill>
              </a:rPr>
              <a:t>eğitim ve bilgilenmeden geçmektedir</a:t>
            </a:r>
            <a:r>
              <a:rPr lang="tr-TR" sz="2600" dirty="0"/>
              <a:t>.</a:t>
            </a:r>
          </a:p>
          <a:p>
            <a:pPr marL="342900" indent="-342900" algn="just">
              <a:buSzPct val="100000"/>
              <a:buNone/>
            </a:pPr>
            <a:r>
              <a:rPr lang="tr-TR" sz="2600" dirty="0"/>
              <a:t> </a:t>
            </a:r>
          </a:p>
          <a:p>
            <a:pPr marL="342900" indent="-342900" algn="just">
              <a:buSzPct val="100000"/>
              <a:buNone/>
            </a:pPr>
            <a:r>
              <a:rPr lang="tr-TR" sz="2600" dirty="0"/>
              <a:t>Bu nedenle </a:t>
            </a:r>
            <a:r>
              <a:rPr lang="tr-TR" sz="2600" b="1" dirty="0"/>
              <a:t>yangını önlemeyi </a:t>
            </a:r>
            <a:r>
              <a:rPr lang="tr-TR" sz="2600" dirty="0"/>
              <a:t>öğrenmek kadar </a:t>
            </a:r>
            <a:r>
              <a:rPr lang="tr-TR" sz="2600" b="1" dirty="0"/>
              <a:t>yangını söndürmede </a:t>
            </a:r>
            <a:r>
              <a:rPr lang="tr-TR" sz="2600" u="sng" dirty="0">
                <a:solidFill>
                  <a:srgbClr val="00B050"/>
                </a:solidFill>
              </a:rPr>
              <a:t>ilk müdahaleleri de öğrenmek gerekir. </a:t>
            </a:r>
          </a:p>
          <a:p>
            <a:pPr algn="just"/>
            <a:endParaRPr lang="tr-TR" sz="2600" dirty="0"/>
          </a:p>
          <a:p>
            <a:pPr marL="0" indent="0" algn="just">
              <a:buNone/>
            </a:pPr>
            <a:endParaRPr lang="tr-TR" sz="26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68</a:t>
            </a:fld>
            <a:endParaRPr kumimoji="0" lang="tr-TR"/>
          </a:p>
        </p:txBody>
      </p:sp>
      <p:pic>
        <p:nvPicPr>
          <p:cNvPr id="364546" name="Picture 2" descr="http://www.buca.bel.tr/IMG/HABER1545yangin1.bmp"/>
          <p:cNvPicPr>
            <a:picLocks noChangeAspect="1" noChangeArrowheads="1"/>
          </p:cNvPicPr>
          <p:nvPr/>
        </p:nvPicPr>
        <p:blipFill>
          <a:blip r:embed="rId3" cstate="print"/>
          <a:srcRect/>
          <a:stretch>
            <a:fillRect/>
          </a:stretch>
        </p:blipFill>
        <p:spPr bwMode="auto">
          <a:xfrm>
            <a:off x="6064804" y="0"/>
            <a:ext cx="3079196" cy="2143122"/>
          </a:xfrm>
          <a:prstGeom prst="rect">
            <a:avLst/>
          </a:prstGeom>
          <a:noFill/>
        </p:spPr>
      </p:pic>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69</a:t>
            </a:fld>
            <a:endParaRPr kumimoji="0" lang="tr-TR"/>
          </a:p>
        </p:txBody>
      </p:sp>
      <p:pic>
        <p:nvPicPr>
          <p:cNvPr id="365570" name="Picture 2" descr="http://www.buca.bel.tr/IMG/HABER1545yangin5.bmp"/>
          <p:cNvPicPr>
            <a:picLocks noChangeAspect="1" noChangeArrowheads="1"/>
          </p:cNvPicPr>
          <p:nvPr/>
        </p:nvPicPr>
        <p:blipFill>
          <a:blip r:embed="rId2" cstate="print"/>
          <a:srcRect/>
          <a:stretch>
            <a:fillRect/>
          </a:stretch>
        </p:blipFill>
        <p:spPr bwMode="auto">
          <a:xfrm>
            <a:off x="1428728" y="0"/>
            <a:ext cx="6858048" cy="51471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p>
        </p:txBody>
      </p:sp>
      <p:pic>
        <p:nvPicPr>
          <p:cNvPr id="302082" name="Picture 2" descr="http://media2.ntvmsnbc.com/j/NTVMSNBC/Components/ArtAndPhoto-Fronts/SectionsThumbnails-TSM-Colorbox/_Cover/121224_yangin1.hmedium.jpg">
            <a:hlinkClick r:id="rId3"/>
          </p:cNvPr>
          <p:cNvPicPr>
            <a:picLocks noChangeAspect="1" noChangeArrowheads="1"/>
          </p:cNvPicPr>
          <p:nvPr/>
        </p:nvPicPr>
        <p:blipFill>
          <a:blip r:embed="rId4" cstate="print"/>
          <a:srcRect/>
          <a:stretch>
            <a:fillRect/>
          </a:stretch>
        </p:blipFill>
        <p:spPr bwMode="auto">
          <a:xfrm>
            <a:off x="5114925" y="1"/>
            <a:ext cx="4029075" cy="1275605"/>
          </a:xfrm>
          <a:prstGeom prst="rect">
            <a:avLst/>
          </a:prstGeom>
          <a:noFill/>
        </p:spPr>
      </p:pic>
      <p:sp>
        <p:nvSpPr>
          <p:cNvPr id="5" name="4 Dikdörtgen"/>
          <p:cNvSpPr/>
          <p:nvPr/>
        </p:nvSpPr>
        <p:spPr>
          <a:xfrm>
            <a:off x="611560" y="1487562"/>
            <a:ext cx="6192688" cy="2308324"/>
          </a:xfrm>
          <a:prstGeom prst="rect">
            <a:avLst/>
          </a:prstGeom>
        </p:spPr>
        <p:txBody>
          <a:bodyPr wrap="square">
            <a:spAutoFit/>
          </a:bodyPr>
          <a:lstStyle/>
          <a:p>
            <a:pPr algn="just"/>
            <a:r>
              <a:rPr lang="tr-TR" sz="2400" dirty="0">
                <a:solidFill>
                  <a:srgbClr val="C00000"/>
                </a:solidFill>
              </a:rPr>
              <a:t>Kaçış (Yangın) merdiveni: </a:t>
            </a:r>
            <a:r>
              <a:rPr lang="tr-TR" sz="2400" b="1" dirty="0"/>
              <a:t>Yangın</a:t>
            </a:r>
            <a:r>
              <a:rPr lang="tr-TR" sz="2400" dirty="0"/>
              <a:t> halinde ve </a:t>
            </a:r>
            <a:r>
              <a:rPr lang="tr-TR" sz="2400" b="1" dirty="0"/>
              <a:t>diğer acil </a:t>
            </a:r>
            <a:r>
              <a:rPr lang="tr-TR" sz="2400" dirty="0"/>
              <a:t>hallerde binadaki insanların emniyetli ve süratli olarak </a:t>
            </a:r>
            <a:r>
              <a:rPr lang="tr-TR" sz="2400" b="1" dirty="0"/>
              <a:t>tahliyesi</a:t>
            </a:r>
            <a:r>
              <a:rPr lang="tr-TR" sz="2400" dirty="0"/>
              <a:t> için kullanılabilen</a:t>
            </a:r>
            <a:r>
              <a:rPr lang="tr-TR" sz="2400" dirty="0">
                <a:solidFill>
                  <a:schemeClr val="accent4"/>
                </a:solidFill>
              </a:rPr>
              <a:t>, yangına karşı </a:t>
            </a:r>
            <a:r>
              <a:rPr lang="tr-TR" sz="2400" dirty="0" err="1">
                <a:solidFill>
                  <a:schemeClr val="accent4"/>
                </a:solidFill>
              </a:rPr>
              <a:t>korunumlu</a:t>
            </a:r>
            <a:r>
              <a:rPr lang="tr-TR" sz="2400" dirty="0"/>
              <a:t> bir şekilde düzenlenen ve </a:t>
            </a:r>
            <a:r>
              <a:rPr lang="tr-TR" sz="2400" b="1" dirty="0" err="1"/>
              <a:t>tabiî</a:t>
            </a:r>
            <a:r>
              <a:rPr lang="tr-TR" sz="2400" b="1" dirty="0"/>
              <a:t> zemin </a:t>
            </a:r>
            <a:r>
              <a:rPr lang="tr-TR" sz="2400" dirty="0"/>
              <a:t>seviyesinde güvenlikli bir alana açılan merdivendir.</a:t>
            </a:r>
          </a:p>
        </p:txBody>
      </p:sp>
      <p:pic>
        <p:nvPicPr>
          <p:cNvPr id="345090" name="Picture 2" descr="http://t2.gstatic.com/images?q=tbn:ANd9GcQaJdM15URvpy0XFFLEpFqEL7p-KYHc06Sb_VC8VCYpWYNHuGQZOg"/>
          <p:cNvPicPr>
            <a:picLocks noChangeAspect="1" noChangeArrowheads="1"/>
          </p:cNvPicPr>
          <p:nvPr/>
        </p:nvPicPr>
        <p:blipFill>
          <a:blip r:embed="rId5" cstate="print"/>
          <a:srcRect/>
          <a:stretch>
            <a:fillRect/>
          </a:stretch>
        </p:blipFill>
        <p:spPr bwMode="auto">
          <a:xfrm>
            <a:off x="7164288" y="2120999"/>
            <a:ext cx="1847850" cy="2466975"/>
          </a:xfrm>
          <a:prstGeom prst="rect">
            <a:avLst/>
          </a:prstGeom>
          <a:noFill/>
        </p:spPr>
      </p:pic>
      <p:sp>
        <p:nvSpPr>
          <p:cNvPr id="7" name="6 Slayt Numarası Yer Tutucusu"/>
          <p:cNvSpPr>
            <a:spLocks noGrp="1"/>
          </p:cNvSpPr>
          <p:nvPr>
            <p:ph type="sldNum" sz="quarter" idx="16"/>
          </p:nvPr>
        </p:nvSpPr>
        <p:spPr/>
        <p:txBody>
          <a:bodyPr>
            <a:noAutofit/>
          </a:bodyPr>
          <a:lstStyle/>
          <a:p>
            <a:pPr algn="ctr"/>
            <a:fld id="{8F82E0A0-C266-4798-8C8F-B9F91E9DA37E}" type="slidenum">
              <a:rPr kumimoji="0" lang="tr-TR" sz="900" b="1" smtClean="0">
                <a:solidFill>
                  <a:srgbClr val="FFFFFF"/>
                </a:solidFill>
              </a:rPr>
              <a:pPr algn="ctr"/>
              <a:t>7</a:t>
            </a:fld>
            <a:endParaRPr kumimoji="0" lang="tr-TR" sz="900"/>
          </a:p>
        </p:txBody>
      </p:sp>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345090"/>
                                        </p:tgtEl>
                                        <p:attrNameLst>
                                          <p:attrName>style.visibility</p:attrName>
                                        </p:attrNameLst>
                                      </p:cBhvr>
                                      <p:to>
                                        <p:strVal val="visible"/>
                                      </p:to>
                                    </p:set>
                                    <p:animEffect transition="in" filter="checkerboard(across)">
                                      <p:cBhvr>
                                        <p:cTn id="10" dur="500"/>
                                        <p:tgtEl>
                                          <p:spTgt spid="345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70</a:t>
            </a:fld>
            <a:endParaRPr kumimoji="0" lang="tr-TR"/>
          </a:p>
        </p:txBody>
      </p:sp>
      <p:pic>
        <p:nvPicPr>
          <p:cNvPr id="365572" name="Picture 4" descr="http://www.buca.bel.tr/IMG/HABER1545yangin6.bmp"/>
          <p:cNvPicPr>
            <a:picLocks noChangeAspect="1" noChangeArrowheads="1"/>
          </p:cNvPicPr>
          <p:nvPr/>
        </p:nvPicPr>
        <p:blipFill>
          <a:blip r:embed="rId2" cstate="print"/>
          <a:srcRect/>
          <a:stretch>
            <a:fillRect/>
          </a:stretch>
        </p:blipFill>
        <p:spPr bwMode="auto">
          <a:xfrm>
            <a:off x="1142976" y="0"/>
            <a:ext cx="6853251" cy="514350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323528" y="1352551"/>
            <a:ext cx="8568952" cy="2005017"/>
          </a:xfrm>
        </p:spPr>
        <p:txBody>
          <a:bodyPr>
            <a:noAutofit/>
          </a:bodyPr>
          <a:lstStyle/>
          <a:p>
            <a:pPr marL="342900" indent="-342900" algn="just">
              <a:buSzPct val="100000"/>
              <a:buFont typeface="+mj-lt"/>
              <a:buAutoNum type="arabicParenR" startAt="3"/>
            </a:pPr>
            <a:r>
              <a:rPr lang="tr-TR" sz="2400" dirty="0">
                <a:solidFill>
                  <a:srgbClr val="C00000"/>
                </a:solidFill>
              </a:rPr>
              <a:t>İhmal:</a:t>
            </a:r>
            <a:r>
              <a:rPr lang="tr-TR" sz="2400" dirty="0"/>
              <a:t> Yangın konusunda bilgili olmak yetmez. </a:t>
            </a:r>
          </a:p>
          <a:p>
            <a:pPr algn="just"/>
            <a:r>
              <a:rPr lang="tr-TR" sz="2400" dirty="0"/>
              <a:t>Söndürülmeden atılan bir </a:t>
            </a:r>
            <a:r>
              <a:rPr lang="tr-TR" sz="2400" dirty="0">
                <a:solidFill>
                  <a:srgbClr val="00B050"/>
                </a:solidFill>
              </a:rPr>
              <a:t>kibrit veya sigara izmariti</a:t>
            </a:r>
            <a:r>
              <a:rPr lang="tr-TR" sz="2400" dirty="0"/>
              <a:t>, </a:t>
            </a:r>
            <a:endParaRPr lang="en-US" sz="2400" dirty="0"/>
          </a:p>
          <a:p>
            <a:pPr algn="just"/>
            <a:r>
              <a:rPr lang="tr-TR" sz="2400" dirty="0"/>
              <a:t>kapatmayı unuttuğunuz elektrikli çay makinesi</a:t>
            </a:r>
            <a:r>
              <a:rPr lang="tr-TR" sz="2400" dirty="0">
                <a:solidFill>
                  <a:schemeClr val="accent4"/>
                </a:solidFill>
              </a:rPr>
              <a:t>,  </a:t>
            </a:r>
            <a:endParaRPr lang="en-US" sz="2400" dirty="0">
              <a:solidFill>
                <a:schemeClr val="accent4"/>
              </a:solidFill>
            </a:endParaRPr>
          </a:p>
          <a:p>
            <a:pPr algn="just"/>
            <a:r>
              <a:rPr lang="tr-TR" sz="2400" dirty="0">
                <a:solidFill>
                  <a:srgbClr val="00B050"/>
                </a:solidFill>
              </a:rPr>
              <a:t>LPG</a:t>
            </a:r>
            <a:r>
              <a:rPr lang="tr-TR" sz="2400" dirty="0">
                <a:solidFill>
                  <a:schemeClr val="accent4"/>
                </a:solidFill>
              </a:rPr>
              <a:t> </a:t>
            </a:r>
            <a:r>
              <a:rPr lang="tr-TR" sz="2400" dirty="0"/>
              <a:t>tüpü, </a:t>
            </a:r>
            <a:endParaRPr lang="en-US" sz="2400" dirty="0"/>
          </a:p>
          <a:p>
            <a:pPr algn="just"/>
            <a:r>
              <a:rPr lang="tr-TR" sz="2400" dirty="0">
                <a:solidFill>
                  <a:srgbClr val="00B050"/>
                </a:solidFill>
              </a:rPr>
              <a:t>ateşi söndürülmemiş ocak, </a:t>
            </a:r>
            <a:endParaRPr lang="en-US" sz="2400" dirty="0">
              <a:solidFill>
                <a:srgbClr val="00B050"/>
              </a:solidFill>
            </a:endParaRPr>
          </a:p>
          <a:p>
            <a:pPr algn="just"/>
            <a:r>
              <a:rPr lang="tr-TR" sz="2400" dirty="0">
                <a:solidFill>
                  <a:srgbClr val="00B050"/>
                </a:solidFill>
              </a:rPr>
              <a:t>fişi prizde unutulan her türlü elektrikli cihaz</a:t>
            </a:r>
            <a:r>
              <a:rPr lang="tr-TR" sz="2400" dirty="0"/>
              <a:t> sebebiyle büyük yangınlar çıkabilir. </a:t>
            </a:r>
          </a:p>
          <a:p>
            <a:pPr algn="just">
              <a:buNone/>
            </a:pPr>
            <a:endParaRPr lang="tr-TR" sz="24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71</a:t>
            </a:fld>
            <a:endParaRPr kumimoji="0" lang="tr-TR"/>
          </a:p>
        </p:txBody>
      </p:sp>
      <p:pic>
        <p:nvPicPr>
          <p:cNvPr id="234497" name="Picture 1"/>
          <p:cNvPicPr>
            <a:picLocks noChangeAspect="1" noChangeArrowheads="1"/>
          </p:cNvPicPr>
          <p:nvPr/>
        </p:nvPicPr>
        <p:blipFill>
          <a:blip r:embed="rId3" cstate="print"/>
          <a:srcRect/>
          <a:stretch>
            <a:fillRect/>
          </a:stretch>
        </p:blipFill>
        <p:spPr bwMode="auto">
          <a:xfrm>
            <a:off x="5500694" y="0"/>
            <a:ext cx="3643306" cy="1304590"/>
          </a:xfrm>
          <a:prstGeom prst="rect">
            <a:avLst/>
          </a:prstGeom>
          <a:noFill/>
          <a:ln w="9525">
            <a:noFill/>
            <a:miter lim="800000"/>
            <a:headEnd/>
            <a:tailEnd/>
          </a:ln>
        </p:spPr>
      </p:pic>
      <p:pic>
        <p:nvPicPr>
          <p:cNvPr id="234499" name="Picture 3" descr="http://www.dreamstime.com/illustration-on-fire-safety-thumb11722288.jpg"/>
          <p:cNvPicPr>
            <a:picLocks noChangeAspect="1" noChangeArrowheads="1"/>
          </p:cNvPicPr>
          <p:nvPr/>
        </p:nvPicPr>
        <p:blipFill>
          <a:blip r:embed="rId4" cstate="print"/>
          <a:srcRect/>
          <a:stretch>
            <a:fillRect/>
          </a:stretch>
        </p:blipFill>
        <p:spPr bwMode="auto">
          <a:xfrm>
            <a:off x="6465900" y="3075806"/>
            <a:ext cx="2714612" cy="1818791"/>
          </a:xfrm>
          <a:prstGeom prst="rect">
            <a:avLst/>
          </a:prstGeom>
          <a:noFill/>
        </p:spPr>
      </p:pic>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34499"/>
                                        </p:tgtEl>
                                        <p:attrNameLst>
                                          <p:attrName>style.visibility</p:attrName>
                                        </p:attrNameLst>
                                      </p:cBhvr>
                                      <p:to>
                                        <p:strVal val="visible"/>
                                      </p:to>
                                    </p:set>
                                    <p:animEffect transition="in" filter="checkerboard(across)">
                                      <p:cBhvr>
                                        <p:cTn id="32" dur="500"/>
                                        <p:tgtEl>
                                          <p:spTgt spid="23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4033838"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342900" indent="-342900" algn="just">
              <a:buSzPct val="100000"/>
              <a:buFont typeface="+mj-lt"/>
              <a:buAutoNum type="arabicParenR" startAt="4"/>
            </a:pPr>
            <a:r>
              <a:rPr lang="tr-TR" sz="2200" dirty="0">
                <a:solidFill>
                  <a:srgbClr val="C00000"/>
                </a:solidFill>
              </a:rPr>
              <a:t>Kazalar:</a:t>
            </a:r>
            <a:r>
              <a:rPr lang="tr-TR" sz="2200" dirty="0"/>
              <a:t> İstem dışı oluşan olaylardan bazıları da (</a:t>
            </a:r>
            <a:r>
              <a:rPr lang="tr-TR" sz="2200" dirty="0">
                <a:solidFill>
                  <a:srgbClr val="00B050"/>
                </a:solidFill>
              </a:rPr>
              <a:t>kalorifer kazanının patlaması, elektrik kontağı</a:t>
            </a:r>
            <a:r>
              <a:rPr lang="tr-TR" sz="2200" dirty="0"/>
              <a:t> gibi) yangına neden olmaktadır. </a:t>
            </a:r>
          </a:p>
          <a:p>
            <a:pPr marL="342900" indent="-342900" algn="just">
              <a:buSzPct val="100000"/>
              <a:buFont typeface="+mj-lt"/>
              <a:buAutoNum type="arabicParenR" startAt="4"/>
            </a:pPr>
            <a:endParaRPr lang="tr-TR" sz="2200" dirty="0"/>
          </a:p>
          <a:p>
            <a:pPr algn="just"/>
            <a:r>
              <a:rPr lang="tr-TR" sz="2200" dirty="0"/>
              <a:t>Ancak kendiliğinden gelişen bütün olaylarda</a:t>
            </a:r>
            <a:r>
              <a:rPr lang="tr-TR" sz="2200" dirty="0">
                <a:solidFill>
                  <a:schemeClr val="accent4"/>
                </a:solidFill>
              </a:rPr>
              <a:t>, </a:t>
            </a:r>
            <a:r>
              <a:rPr lang="tr-TR" sz="2200" dirty="0"/>
              <a:t>başlangıçta yeterli önlemlerin alınma</a:t>
            </a:r>
            <a:r>
              <a:rPr lang="en-US" sz="2200" dirty="0"/>
              <a:t>ma</a:t>
            </a:r>
            <a:r>
              <a:rPr lang="tr-TR" sz="2200" dirty="0"/>
              <a:t>sı sonucu olabildiği gibi </a:t>
            </a:r>
            <a:r>
              <a:rPr lang="tr-TR" sz="2200" dirty="0">
                <a:solidFill>
                  <a:srgbClr val="C00000"/>
                </a:solidFill>
              </a:rPr>
              <a:t>bilgisizliğin de rol oynadığını </a:t>
            </a:r>
            <a:r>
              <a:rPr lang="tr-TR" sz="2200" dirty="0"/>
              <a:t>görebiliyoruz.</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72</a:t>
            </a:fld>
            <a:endParaRPr kumimoji="0" lang="tr-TR"/>
          </a:p>
        </p:txBody>
      </p:sp>
      <p:pic>
        <p:nvPicPr>
          <p:cNvPr id="232450" name="Picture 2"/>
          <p:cNvPicPr>
            <a:picLocks noChangeAspect="1" noChangeArrowheads="1"/>
          </p:cNvPicPr>
          <p:nvPr/>
        </p:nvPicPr>
        <p:blipFill>
          <a:blip r:embed="rId3" cstate="print"/>
          <a:srcRect/>
          <a:stretch>
            <a:fillRect/>
          </a:stretch>
        </p:blipFill>
        <p:spPr bwMode="auto">
          <a:xfrm>
            <a:off x="4276725" y="0"/>
            <a:ext cx="4867275" cy="1257300"/>
          </a:xfrm>
          <a:prstGeom prst="rect">
            <a:avLst/>
          </a:prstGeom>
          <a:noFill/>
          <a:ln w="9525">
            <a:noFill/>
            <a:miter lim="800000"/>
            <a:headEnd/>
            <a:tailEnd/>
          </a:ln>
        </p:spPr>
      </p:pic>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609600" y="1352551"/>
            <a:ext cx="8282880" cy="3667471"/>
          </a:xfrm>
        </p:spPr>
        <p:txBody>
          <a:bodyPr>
            <a:noAutofit/>
          </a:bodyPr>
          <a:lstStyle/>
          <a:p>
            <a:pPr marL="342900" indent="-342900" algn="just">
              <a:buSzPct val="100000"/>
              <a:buFont typeface="+mj-lt"/>
              <a:buAutoNum type="arabicParenR" startAt="5"/>
            </a:pPr>
            <a:r>
              <a:rPr lang="tr-TR" sz="2200" dirty="0">
                <a:solidFill>
                  <a:srgbClr val="C00000"/>
                </a:solidFill>
              </a:rPr>
              <a:t>Sıçrama:</a:t>
            </a:r>
            <a:r>
              <a:rPr lang="tr-TR" sz="2200" dirty="0"/>
              <a:t> Kontrol altındaki bir ateşin, </a:t>
            </a:r>
            <a:r>
              <a:rPr lang="tr-TR" sz="2200" dirty="0">
                <a:solidFill>
                  <a:srgbClr val="00B050"/>
                </a:solidFill>
              </a:rPr>
              <a:t>ihmal veya bilgisizlik sonucu yayılarak veya parlayıp–patlayarak sıçraması </a:t>
            </a:r>
            <a:r>
              <a:rPr lang="tr-TR" sz="2200" dirty="0"/>
              <a:t>her zaman mümkündür.</a:t>
            </a:r>
          </a:p>
          <a:p>
            <a:pPr marL="342900" indent="-342900" algn="just">
              <a:buSzPct val="100000"/>
              <a:buFont typeface="+mj-lt"/>
              <a:buAutoNum type="arabicParenR" startAt="5"/>
            </a:pPr>
            <a:r>
              <a:rPr lang="tr-TR" sz="2200" dirty="0">
                <a:solidFill>
                  <a:srgbClr val="C00000"/>
                </a:solidFill>
              </a:rPr>
              <a:t>Sabotaj: </a:t>
            </a:r>
            <a:r>
              <a:rPr lang="tr-TR" sz="2200" dirty="0"/>
              <a:t>Çeşitli amaç ve kazanç uğruna kasıtlı olarak yangın çıkarılmasıdır.</a:t>
            </a:r>
          </a:p>
          <a:p>
            <a:pPr marL="342900" indent="-342900" algn="just">
              <a:buSzPct val="100000"/>
              <a:buFont typeface="+mj-lt"/>
              <a:buAutoNum type="arabicParenR" startAt="5"/>
            </a:pPr>
            <a:r>
              <a:rPr lang="tr-TR" sz="2200" dirty="0">
                <a:solidFill>
                  <a:srgbClr val="C00000"/>
                </a:solidFill>
              </a:rPr>
              <a:t>Doğal olaylar: </a:t>
            </a:r>
            <a:r>
              <a:rPr lang="tr-TR" sz="2200" dirty="0"/>
              <a:t>Rüzgarlı havalarda kuru dalların birbirine sürtmesi sonucu, </a:t>
            </a:r>
            <a:r>
              <a:rPr lang="tr-TR" sz="2200" dirty="0">
                <a:solidFill>
                  <a:srgbClr val="00B050"/>
                </a:solidFill>
              </a:rPr>
              <a:t>yıldırım düşmesi, deprem, yüksek hava sıcaklığı </a:t>
            </a:r>
            <a:r>
              <a:rPr lang="tr-TR" sz="2200" dirty="0"/>
              <a:t>ve benzeri doğa olayları sonucu yangınlar çıkabilir.</a:t>
            </a:r>
          </a:p>
          <a:p>
            <a:pPr marL="0" indent="0" algn="just">
              <a:buNone/>
            </a:pPr>
            <a:endParaRPr lang="tr-TR" sz="22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73</a:t>
            </a:fld>
            <a:endParaRPr kumimoji="0" lang="tr-TR"/>
          </a:p>
        </p:txBody>
      </p:sp>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pic>
        <p:nvPicPr>
          <p:cNvPr id="3074"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257389" y="1419622"/>
            <a:ext cx="2508542"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ikdörtgen 3"/>
          <p:cNvSpPr/>
          <p:nvPr/>
        </p:nvSpPr>
        <p:spPr>
          <a:xfrm>
            <a:off x="35496" y="4155926"/>
            <a:ext cx="2952328" cy="646331"/>
          </a:xfrm>
          <a:prstGeom prst="rect">
            <a:avLst/>
          </a:prstGeom>
        </p:spPr>
        <p:txBody>
          <a:bodyPr wrap="square">
            <a:spAutoFit/>
          </a:bodyPr>
          <a:lstStyle/>
          <a:p>
            <a:r>
              <a:rPr lang="nn-NO" dirty="0"/>
              <a:t>Kaynak ve kesme işlerinde çok dikkatli olunuz</a:t>
            </a:r>
            <a:endParaRPr lang="tr-TR" dirty="0"/>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7656" y="1419622"/>
            <a:ext cx="238848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3059832" y="4155926"/>
            <a:ext cx="3384376" cy="646331"/>
          </a:xfrm>
          <a:prstGeom prst="rect">
            <a:avLst/>
          </a:prstGeom>
        </p:spPr>
        <p:txBody>
          <a:bodyPr wrap="square">
            <a:spAutoFit/>
          </a:bodyPr>
          <a:lstStyle/>
          <a:p>
            <a:r>
              <a:rPr lang="tr-TR" dirty="0"/>
              <a:t>Temiz ve düzenli işyerlerinde daha az yangın riski vardır. </a:t>
            </a:r>
          </a:p>
        </p:txBody>
      </p:sp>
      <p:pic>
        <p:nvPicPr>
          <p:cNvPr id="30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1419622"/>
            <a:ext cx="2579456"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ikdörtgen 5"/>
          <p:cNvSpPr/>
          <p:nvPr/>
        </p:nvSpPr>
        <p:spPr>
          <a:xfrm>
            <a:off x="6228184" y="4155926"/>
            <a:ext cx="2987824" cy="923330"/>
          </a:xfrm>
          <a:prstGeom prst="rect">
            <a:avLst/>
          </a:prstGeom>
        </p:spPr>
        <p:txBody>
          <a:bodyPr wrap="square">
            <a:spAutoFit/>
          </a:bodyPr>
          <a:lstStyle/>
          <a:p>
            <a:r>
              <a:rPr lang="tr-TR" dirty="0"/>
              <a:t>Sigara içilmemesi gereken yerlerde aksini yapmak intihar etmek demektir.</a:t>
            </a:r>
          </a:p>
        </p:txBody>
      </p:sp>
      <p:sp>
        <p:nvSpPr>
          <p:cNvPr id="9" name="8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74</a:t>
            </a:fld>
            <a:endParaRPr kumimoji="0" lang="tr-TR"/>
          </a:p>
        </p:txBody>
      </p:sp>
    </p:spTree>
    <p:extLst>
      <p:ext uri="{BB962C8B-B14F-4D97-AF65-F5344CB8AC3E}">
        <p14:creationId xmlns:p14="http://schemas.microsoft.com/office/powerpoint/2010/main" val="19355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checkerboard(across)">
                                      <p:cBhvr>
                                        <p:cTn id="7" dur="500"/>
                                        <p:tgtEl>
                                          <p:spTgt spid="307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checkerboard(across)">
                                      <p:cBhvr>
                                        <p:cTn id="15" dur="500"/>
                                        <p:tgtEl>
                                          <p:spTgt spid="3076"/>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75" y="1419622"/>
            <a:ext cx="2442033"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ikdörtgen 3"/>
          <p:cNvSpPr/>
          <p:nvPr/>
        </p:nvSpPr>
        <p:spPr>
          <a:xfrm>
            <a:off x="179512" y="4155926"/>
            <a:ext cx="3024336" cy="923330"/>
          </a:xfrm>
          <a:prstGeom prst="rect">
            <a:avLst/>
          </a:prstGeom>
        </p:spPr>
        <p:txBody>
          <a:bodyPr wrap="square">
            <a:spAutoFit/>
          </a:bodyPr>
          <a:lstStyle/>
          <a:p>
            <a:r>
              <a:rPr lang="tr-TR" dirty="0"/>
              <a:t>Yangınla mücadele vasıtalarını temiz ve bakımlı bulundurunuz.</a:t>
            </a:r>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3153" y="1419622"/>
            <a:ext cx="2404991"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3469517" y="4155926"/>
            <a:ext cx="2542643" cy="923330"/>
          </a:xfrm>
          <a:prstGeom prst="rect">
            <a:avLst/>
          </a:prstGeom>
        </p:spPr>
        <p:txBody>
          <a:bodyPr wrap="square">
            <a:spAutoFit/>
          </a:bodyPr>
          <a:lstStyle/>
          <a:p>
            <a:r>
              <a:rPr lang="tr-TR" dirty="0"/>
              <a:t>Elektrik donanımına ehliyetsiz kimseler el sürmemelidir.</a:t>
            </a:r>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1419942"/>
            <a:ext cx="2532458"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ikdörtgen 5"/>
          <p:cNvSpPr/>
          <p:nvPr/>
        </p:nvSpPr>
        <p:spPr>
          <a:xfrm>
            <a:off x="6180078" y="4155926"/>
            <a:ext cx="3000434" cy="923330"/>
          </a:xfrm>
          <a:prstGeom prst="rect">
            <a:avLst/>
          </a:prstGeom>
        </p:spPr>
        <p:txBody>
          <a:bodyPr wrap="square">
            <a:spAutoFit/>
          </a:bodyPr>
          <a:lstStyle/>
          <a:p>
            <a:r>
              <a:rPr lang="tr-TR" dirty="0"/>
              <a:t>Kusurlu ve etrafı yanabilir maddelerle dolu ısıtma kazanları tehlikeli olabilir.</a:t>
            </a:r>
          </a:p>
        </p:txBody>
      </p:sp>
      <p:sp>
        <p:nvSpPr>
          <p:cNvPr id="9" name="8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75</a:t>
            </a:fld>
            <a:endParaRPr kumimoji="0" lang="tr-TR"/>
          </a:p>
        </p:txBody>
      </p:sp>
    </p:spTree>
    <p:extLst>
      <p:ext uri="{BB962C8B-B14F-4D97-AF65-F5344CB8AC3E}">
        <p14:creationId xmlns:p14="http://schemas.microsoft.com/office/powerpoint/2010/main" val="39656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checkerboard(across)">
                                      <p:cBhvr>
                                        <p:cTn id="7" dur="500"/>
                                        <p:tgtEl>
                                          <p:spTgt spid="409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checkerboard(across)">
                                      <p:cBhvr>
                                        <p:cTn id="15" dur="500"/>
                                        <p:tgtEl>
                                          <p:spTgt spid="410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Yangın nedenleri </a:t>
            </a:r>
            <a:r>
              <a:rPr lang="tr-TR" sz="2400" dirty="0">
                <a:solidFill>
                  <a:srgbClr val="C00000"/>
                </a:solidFill>
              </a:rPr>
              <a:t>(Devam)</a:t>
            </a:r>
            <a:endParaRPr lang="tr-TR" sz="2400" dirty="0">
              <a:solidFill>
                <a:srgbClr val="0070C0"/>
              </a:solidFill>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419942"/>
            <a:ext cx="2538527"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ikdörtgen 3"/>
          <p:cNvSpPr/>
          <p:nvPr/>
        </p:nvSpPr>
        <p:spPr>
          <a:xfrm>
            <a:off x="107504" y="4299942"/>
            <a:ext cx="4572000" cy="646331"/>
          </a:xfrm>
          <a:prstGeom prst="rect">
            <a:avLst/>
          </a:prstGeom>
        </p:spPr>
        <p:txBody>
          <a:bodyPr>
            <a:spAutoFit/>
          </a:bodyPr>
          <a:lstStyle/>
          <a:p>
            <a:r>
              <a:rPr lang="tr-TR" dirty="0"/>
              <a:t>Kıvılcım çıkaran işlerin yanında ve civarda yanabilir madde bulundurmayınız.</a:t>
            </a:r>
          </a:p>
        </p:txBody>
      </p:sp>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9558" y="1419942"/>
            <a:ext cx="2586818"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5184576" y="4301683"/>
            <a:ext cx="3779912" cy="646331"/>
          </a:xfrm>
          <a:prstGeom prst="rect">
            <a:avLst/>
          </a:prstGeom>
        </p:spPr>
        <p:txBody>
          <a:bodyPr wrap="square">
            <a:spAutoFit/>
          </a:bodyPr>
          <a:lstStyle/>
          <a:p>
            <a:r>
              <a:rPr lang="tr-TR" dirty="0"/>
              <a:t>Yangın ihbarını işittiğinizde ne yapacağınızı önceden öğreniniz.</a:t>
            </a:r>
          </a:p>
        </p:txBody>
      </p:sp>
      <p:sp>
        <p:nvSpPr>
          <p:cNvPr id="7" name="6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76</a:t>
            </a:fld>
            <a:endParaRPr kumimoji="0" lang="tr-TR"/>
          </a:p>
        </p:txBody>
      </p:sp>
    </p:spTree>
    <p:extLst>
      <p:ext uri="{BB962C8B-B14F-4D97-AF65-F5344CB8AC3E}">
        <p14:creationId xmlns:p14="http://schemas.microsoft.com/office/powerpoint/2010/main" val="39656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checkerboard(across)">
                                      <p:cBhvr>
                                        <p:cTn id="7" dur="500"/>
                                        <p:tgtEl>
                                          <p:spTgt spid="512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3" name="Rectangle 2"/>
          <p:cNvSpPr>
            <a:spLocks noGrp="1"/>
          </p:cNvSpPr>
          <p:nvPr>
            <p:ph sz="quarter" idx="13"/>
          </p:nvPr>
        </p:nvSpPr>
        <p:spPr>
          <a:xfrm>
            <a:off x="642910" y="1714494"/>
            <a:ext cx="8282880" cy="3089504"/>
          </a:xfrm>
        </p:spPr>
        <p:txBody>
          <a:bodyPr>
            <a:noAutofit/>
          </a:bodyPr>
          <a:lstStyle/>
          <a:p>
            <a:pPr algn="ctr">
              <a:buNone/>
            </a:pPr>
            <a:r>
              <a:rPr lang="tr-TR" sz="2000" dirty="0">
                <a:latin typeface="Times New Roman" pitchFamily="18" charset="0"/>
                <a:cs typeface="Times New Roman" pitchFamily="18" charset="0"/>
              </a:rPr>
              <a:t>Kurum, kuruluş ve işyerlerinde yangını önleyici tedbirler iki kısımda ele alınır. </a:t>
            </a:r>
          </a:p>
          <a:p>
            <a:pPr>
              <a:buNone/>
            </a:pPr>
            <a:endParaRPr lang="tr-TR" sz="2000" dirty="0">
              <a:latin typeface="Times New Roman" pitchFamily="18" charset="0"/>
              <a:cs typeface="Times New Roman" pitchFamily="18" charset="0"/>
            </a:endParaRPr>
          </a:p>
          <a:p>
            <a:r>
              <a:rPr lang="tr-TR" sz="2000" b="1" dirty="0">
                <a:solidFill>
                  <a:schemeClr val="accent2"/>
                </a:solidFill>
                <a:latin typeface="Times New Roman" pitchFamily="18" charset="0"/>
                <a:cs typeface="Times New Roman" pitchFamily="18" charset="0"/>
              </a:rPr>
              <a:t>1- Yapısal Bakımdan Yangından Korunma</a:t>
            </a:r>
          </a:p>
          <a:p>
            <a:endParaRPr lang="tr-TR" sz="2000" b="1" dirty="0">
              <a:solidFill>
                <a:schemeClr val="accent2"/>
              </a:solidFill>
              <a:latin typeface="Times New Roman" pitchFamily="18" charset="0"/>
              <a:cs typeface="Times New Roman" pitchFamily="18" charset="0"/>
            </a:endParaRPr>
          </a:p>
          <a:p>
            <a:r>
              <a:rPr lang="tr-TR" sz="2000" b="1" dirty="0">
                <a:solidFill>
                  <a:schemeClr val="accent2"/>
                </a:solidFill>
                <a:latin typeface="Times New Roman" pitchFamily="18" charset="0"/>
                <a:cs typeface="Times New Roman" pitchFamily="18" charset="0"/>
              </a:rPr>
              <a:t>2- Organizasyon Bakımdan Yangından Korunma</a:t>
            </a:r>
            <a:endParaRPr lang="tr-TR" sz="2000" dirty="0">
              <a:latin typeface="Times New Roman" pitchFamily="18" charset="0"/>
              <a:cs typeface="Times New Roman" pitchFamily="18" charset="0"/>
            </a:endParaRP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77</a:t>
            </a:fld>
            <a:endParaRPr kumimoji="0" lang="tr-TR"/>
          </a:p>
        </p:txBody>
      </p:sp>
    </p:spTree>
    <p:extLst>
      <p:ext uri="{BB962C8B-B14F-4D97-AF65-F5344CB8AC3E}">
        <p14:creationId xmlns:p14="http://schemas.microsoft.com/office/powerpoint/2010/main" val="3976308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78</a:t>
            </a:fld>
            <a:endParaRPr kumimoji="0" lang="tr-TR"/>
          </a:p>
        </p:txBody>
      </p:sp>
      <p:sp>
        <p:nvSpPr>
          <p:cNvPr id="6" name="Rectangle 5"/>
          <p:cNvSpPr/>
          <p:nvPr/>
        </p:nvSpPr>
        <p:spPr>
          <a:xfrm>
            <a:off x="683568" y="1234370"/>
            <a:ext cx="7632848" cy="3477875"/>
          </a:xfrm>
          <a:prstGeom prst="rect">
            <a:avLst/>
          </a:prstGeom>
        </p:spPr>
        <p:txBody>
          <a:bodyPr wrap="square">
            <a:spAutoFit/>
          </a:bodyPr>
          <a:lstStyle/>
          <a:p>
            <a:r>
              <a:rPr lang="tr-TR" sz="2000" b="1" dirty="0">
                <a:latin typeface="Times New Roman" pitchFamily="18" charset="0"/>
                <a:cs typeface="Times New Roman" pitchFamily="18" charset="0"/>
              </a:rPr>
              <a:t>BİNA YAPISI</a:t>
            </a:r>
          </a:p>
          <a:p>
            <a:r>
              <a:rPr lang="tr-TR" sz="2000" b="1" dirty="0">
                <a:latin typeface="Times New Roman" pitchFamily="18" charset="0"/>
                <a:cs typeface="Times New Roman" pitchFamily="18" charset="0"/>
              </a:rPr>
              <a:t>BÖLÜM KAPILARI VE YANGIN BÖLMELERİ</a:t>
            </a:r>
          </a:p>
          <a:p>
            <a:r>
              <a:rPr lang="tr-TR" sz="2000" b="1" dirty="0">
                <a:latin typeface="Times New Roman" pitchFamily="18" charset="0"/>
                <a:cs typeface="Times New Roman" pitchFamily="18" charset="0"/>
              </a:rPr>
              <a:t>ISI YALITIMI</a:t>
            </a:r>
          </a:p>
          <a:p>
            <a:r>
              <a:rPr lang="tr-TR" sz="2000" dirty="0">
                <a:latin typeface="Times New Roman" pitchFamily="18" charset="0"/>
                <a:cs typeface="Times New Roman" pitchFamily="18" charset="0"/>
              </a:rPr>
              <a:t>(Yangına Dayanıklı Malzeme İle Kaplama,Özel Boya İle Boyama )</a:t>
            </a:r>
          </a:p>
          <a:p>
            <a:r>
              <a:rPr lang="tr-TR" sz="2000" b="1" dirty="0">
                <a:latin typeface="Times New Roman" pitchFamily="18" charset="0"/>
                <a:cs typeface="Times New Roman" pitchFamily="18" charset="0"/>
              </a:rPr>
              <a:t>HAVALANDIRMA KANALI DAMPERİ VE TESİSAT ŞAFTI İZOLASYONU</a:t>
            </a:r>
          </a:p>
          <a:p>
            <a:r>
              <a:rPr lang="tr-TR" sz="2000" b="1" dirty="0">
                <a:latin typeface="Times New Roman" pitchFamily="18" charset="0"/>
                <a:cs typeface="Times New Roman" pitchFamily="18" charset="0"/>
              </a:rPr>
              <a:t>DUMAN TAHLİYESİ </a:t>
            </a:r>
          </a:p>
          <a:p>
            <a:r>
              <a:rPr lang="tr-TR" sz="2000" b="1" dirty="0">
                <a:latin typeface="Times New Roman" pitchFamily="18" charset="0"/>
                <a:cs typeface="Times New Roman" pitchFamily="18" charset="0"/>
              </a:rPr>
              <a:t>İHBAR VE ALARM SİSTEMLERİ</a:t>
            </a:r>
          </a:p>
          <a:p>
            <a:pPr>
              <a:buFontTx/>
              <a:buChar char="•"/>
            </a:pPr>
            <a:r>
              <a:rPr lang="tr-TR" sz="2000" dirty="0">
                <a:latin typeface="Times New Roman" pitchFamily="18" charset="0"/>
                <a:cs typeface="Times New Roman" pitchFamily="18" charset="0"/>
              </a:rPr>
              <a:t>Manuel İhbar Butonları, </a:t>
            </a:r>
          </a:p>
          <a:p>
            <a:pPr>
              <a:buFontTx/>
              <a:buChar char="•"/>
            </a:pPr>
            <a:r>
              <a:rPr lang="tr-TR" sz="2000" dirty="0">
                <a:latin typeface="Times New Roman" pitchFamily="18" charset="0"/>
                <a:cs typeface="Times New Roman" pitchFamily="18" charset="0"/>
              </a:rPr>
              <a:t>Otomatik Duman, Isı ve Gaz Dedektörleri,  </a:t>
            </a:r>
          </a:p>
          <a:p>
            <a:pPr>
              <a:buFontTx/>
              <a:buChar char="•"/>
            </a:pPr>
            <a:r>
              <a:rPr lang="tr-TR" sz="2000" dirty="0">
                <a:latin typeface="Times New Roman" pitchFamily="18" charset="0"/>
                <a:cs typeface="Times New Roman" pitchFamily="18" charset="0"/>
              </a:rPr>
              <a:t>Yangın Kontrol Paneli</a:t>
            </a:r>
          </a:p>
        </p:txBody>
      </p:sp>
    </p:spTree>
    <p:extLst>
      <p:ext uri="{BB962C8B-B14F-4D97-AF65-F5344CB8AC3E}">
        <p14:creationId xmlns:p14="http://schemas.microsoft.com/office/powerpoint/2010/main" val="3976308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79</a:t>
            </a:fld>
            <a:endParaRPr kumimoji="0" lang="tr-TR"/>
          </a:p>
        </p:txBody>
      </p:sp>
      <p:sp>
        <p:nvSpPr>
          <p:cNvPr id="5" name="Rectangle 3"/>
          <p:cNvSpPr txBox="1">
            <a:spLocks noChangeArrowheads="1"/>
          </p:cNvSpPr>
          <p:nvPr/>
        </p:nvSpPr>
        <p:spPr>
          <a:xfrm>
            <a:off x="457200" y="1600201"/>
            <a:ext cx="8229600" cy="3059782"/>
          </a:xfrm>
          <a:prstGeom prst="rect">
            <a:avLst/>
          </a:prstGeom>
        </p:spPr>
        <p:txBody>
          <a:bodyPr/>
          <a:lstStyle/>
          <a:p>
            <a:pPr marL="320040" marR="0" lvl="0" indent="-320040" algn="l" defTabSz="914400" rtl="0" eaLnBrk="1" fontAlgn="auto" latinLnBrk="0" hangingPunct="1">
              <a:lnSpc>
                <a:spcPct val="90000"/>
              </a:lnSpc>
              <a:spcBef>
                <a:spcPts val="700"/>
              </a:spcBef>
              <a:spcAft>
                <a:spcPts val="0"/>
              </a:spcAft>
              <a:buClr>
                <a:schemeClr val="accent2"/>
              </a:buClr>
              <a:buSzPct val="60000"/>
              <a:buFontTx/>
              <a:buNone/>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TAHLİYE SİSTEMLERİ</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Kaçış Yolları,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Yangın Merdivenleri,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Tahliye Kapıları,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Kaçış Yolu Aydınlatılması,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Kaçış İşaretleri,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Pozitif Hava Basıncı,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Asansörlerin Çalışma İlkesi</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endParaRPr kumimoji="0" lang="tr-TR" sz="29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7630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467544" y="1496567"/>
            <a:ext cx="5546576" cy="3163415"/>
          </a:xfrm>
        </p:spPr>
        <p:txBody>
          <a:bodyPr>
            <a:noAutofit/>
          </a:bodyPr>
          <a:lstStyle/>
          <a:p>
            <a:pPr algn="just"/>
            <a:r>
              <a:rPr lang="tr-TR" sz="2200" dirty="0">
                <a:solidFill>
                  <a:srgbClr val="C00000"/>
                </a:solidFill>
              </a:rPr>
              <a:t>Kaçış yolu: </a:t>
            </a:r>
            <a:r>
              <a:rPr lang="tr-TR" sz="2200" dirty="0"/>
              <a:t>Oda ve diğer müstakil hacimlerden çıkışlar, katlardaki koridor ve benzeri geçişler, kat çıkışları, zemin kata ulaşan merdivenler ve </a:t>
            </a:r>
            <a:r>
              <a:rPr lang="tr-TR" sz="2200" b="1" dirty="0"/>
              <a:t>bina son çıkışına </a:t>
            </a:r>
            <a:r>
              <a:rPr lang="tr-TR" sz="2200" dirty="0"/>
              <a:t>giden yollar dahil olmak üzere </a:t>
            </a:r>
            <a:r>
              <a:rPr lang="tr-TR" sz="2200" b="1" dirty="0">
                <a:solidFill>
                  <a:srgbClr val="C00000"/>
                </a:solidFill>
              </a:rPr>
              <a:t>binanın herhangi bir noktasından yer seviyesindeki cadde veya sokağa kadar olan </a:t>
            </a:r>
            <a:r>
              <a:rPr lang="tr-TR" sz="2200" dirty="0">
                <a:solidFill>
                  <a:srgbClr val="002060"/>
                </a:solidFill>
              </a:rPr>
              <a:t>ve hiçbir şekilde engellenmemiş bulunan yolun tamamıdır.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a:t>
            </a:fld>
            <a:endParaRPr kumimoji="0" lang="tr-TR"/>
          </a:p>
        </p:txBody>
      </p:sp>
      <p:pic>
        <p:nvPicPr>
          <p:cNvPr id="321538" name="Picture 2" descr="http://osman.midilli.com/files/2012/10/fire_exit1.gif">
            <a:hlinkClick r:id="rId3"/>
          </p:cNvPr>
          <p:cNvPicPr>
            <a:picLocks noChangeAspect="1" noChangeArrowheads="1"/>
          </p:cNvPicPr>
          <p:nvPr/>
        </p:nvPicPr>
        <p:blipFill>
          <a:blip r:embed="rId4" cstate="print"/>
          <a:srcRect/>
          <a:stretch>
            <a:fillRect/>
          </a:stretch>
        </p:blipFill>
        <p:spPr bwMode="auto">
          <a:xfrm>
            <a:off x="6353175" y="1419622"/>
            <a:ext cx="2790825" cy="2800351"/>
          </a:xfrm>
          <a:prstGeom prst="rect">
            <a:avLst/>
          </a:prstGeom>
          <a:noFill/>
        </p:spPr>
      </p:pic>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80</a:t>
            </a:fld>
            <a:endParaRPr kumimoji="0" lang="tr-TR"/>
          </a:p>
        </p:txBody>
      </p:sp>
      <p:sp>
        <p:nvSpPr>
          <p:cNvPr id="6" name="Rectangle 3"/>
          <p:cNvSpPr txBox="1">
            <a:spLocks noChangeArrowheads="1"/>
          </p:cNvSpPr>
          <p:nvPr/>
        </p:nvSpPr>
        <p:spPr>
          <a:xfrm>
            <a:off x="457200" y="1600201"/>
            <a:ext cx="8229600" cy="2987774"/>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PARATONER</a:t>
            </a:r>
            <a:r>
              <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 Yıldırımlık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ELEKTRİK TESİSATI</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ANONS SİSTEMİ</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KAMERA SİSTEMİ</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tr-TR" sz="20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UYARICI İKAZ LEVHALARI</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tr-TR" sz="29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976308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81</a:t>
            </a:fld>
            <a:endParaRPr kumimoji="0" lang="tr-TR"/>
          </a:p>
        </p:txBody>
      </p:sp>
      <p:sp>
        <p:nvSpPr>
          <p:cNvPr id="5" name="Rectangle 2"/>
          <p:cNvSpPr>
            <a:spLocks noChangeArrowheads="1"/>
          </p:cNvSpPr>
          <p:nvPr/>
        </p:nvSpPr>
        <p:spPr bwMode="auto">
          <a:xfrm>
            <a:off x="142875" y="1138344"/>
            <a:ext cx="8893175" cy="4062651"/>
          </a:xfrm>
          <a:prstGeom prst="rect">
            <a:avLst/>
          </a:prstGeom>
          <a:noFill/>
          <a:ln w="9525">
            <a:noFill/>
            <a:miter lim="800000"/>
            <a:headEnd/>
            <a:tailEnd/>
          </a:ln>
        </p:spPr>
        <p:txBody>
          <a:bodyPr wrap="square" anchor="ctr">
            <a:spAutoFit/>
          </a:bodyPr>
          <a:lstStyle/>
          <a:p>
            <a:r>
              <a:rPr lang="tr-TR" sz="2000" b="1" dirty="0">
                <a:solidFill>
                  <a:schemeClr val="accent2"/>
                </a:solidFill>
                <a:latin typeface="Times New Roman" pitchFamily="18" charset="0"/>
                <a:cs typeface="Times New Roman" pitchFamily="18" charset="0"/>
              </a:rPr>
              <a:t>2-ORGANİZASYON BAKIMDAN YANGINDAN KORUNMA</a:t>
            </a:r>
            <a:r>
              <a:rPr lang="tr-TR" sz="2000" dirty="0">
                <a:latin typeface="Times New Roman" pitchFamily="18" charset="0"/>
                <a:cs typeface="Times New Roman" pitchFamily="18" charset="0"/>
              </a:rPr>
              <a:t> </a:t>
            </a:r>
          </a:p>
          <a:p>
            <a:r>
              <a:rPr lang="tr-TR" sz="2000" dirty="0">
                <a:latin typeface="Times New Roman" pitchFamily="18" charset="0"/>
                <a:cs typeface="Times New Roman" pitchFamily="18" charset="0"/>
              </a:rPr>
              <a:t>  </a:t>
            </a:r>
          </a:p>
          <a:p>
            <a:r>
              <a:rPr lang="tr-TR" sz="2000" dirty="0">
                <a:latin typeface="Times New Roman" pitchFamily="18" charset="0"/>
                <a:cs typeface="Times New Roman" pitchFamily="18" charset="0"/>
              </a:rPr>
              <a:t>     -İyi bir bina idaresi. </a:t>
            </a:r>
          </a:p>
          <a:p>
            <a:r>
              <a:rPr lang="tr-TR" sz="2000" dirty="0">
                <a:latin typeface="Times New Roman" pitchFamily="18" charset="0"/>
                <a:cs typeface="Times New Roman" pitchFamily="18" charset="0"/>
              </a:rPr>
              <a:t>    -Gerekli yasakların konulması, </a:t>
            </a:r>
          </a:p>
          <a:p>
            <a:r>
              <a:rPr lang="tr-TR" sz="2000" dirty="0">
                <a:latin typeface="Times New Roman" pitchFamily="18" charset="0"/>
                <a:cs typeface="Times New Roman" pitchFamily="18" charset="0"/>
              </a:rPr>
              <a:t>    -Sabit tesisatların sık sık kontrollerinin yapılması, </a:t>
            </a:r>
          </a:p>
          <a:p>
            <a:r>
              <a:rPr lang="tr-TR" sz="2000" dirty="0">
                <a:latin typeface="Times New Roman" pitchFamily="18" charset="0"/>
                <a:cs typeface="Times New Roman" pitchFamily="18" charset="0"/>
              </a:rPr>
              <a:t>    -Yangınla savaş tatbikatının yapılması, </a:t>
            </a:r>
          </a:p>
          <a:p>
            <a:r>
              <a:rPr lang="tr-TR" sz="2000" dirty="0">
                <a:latin typeface="Times New Roman" pitchFamily="18" charset="0"/>
                <a:cs typeface="Times New Roman" pitchFamily="18" charset="0"/>
              </a:rPr>
              <a:t>     -Kaçış yollarının işaretlenmesi ve açık tutulması </a:t>
            </a:r>
          </a:p>
          <a:p>
            <a:r>
              <a:rPr lang="tr-TR" sz="2000" dirty="0">
                <a:latin typeface="Times New Roman" pitchFamily="18" charset="0"/>
                <a:cs typeface="Times New Roman" pitchFamily="18" charset="0"/>
              </a:rPr>
              <a:t>    -Acil ışıklandırma sisteminin kurulması, </a:t>
            </a:r>
          </a:p>
          <a:p>
            <a:r>
              <a:rPr lang="tr-TR" sz="2000" dirty="0">
                <a:latin typeface="Times New Roman" pitchFamily="18" charset="0"/>
                <a:cs typeface="Times New Roman" pitchFamily="18" charset="0"/>
              </a:rPr>
              <a:t>    -Gereksiz yangın yükünün kaldırılması, </a:t>
            </a:r>
          </a:p>
          <a:p>
            <a:r>
              <a:rPr lang="tr-TR" sz="2000" dirty="0">
                <a:latin typeface="Times New Roman" pitchFamily="18" charset="0"/>
                <a:cs typeface="Times New Roman" pitchFamily="18" charset="0"/>
              </a:rPr>
              <a:t>    -Korunma sistemi ve planın düzenli kontrolünün yapılması, </a:t>
            </a:r>
          </a:p>
          <a:p>
            <a:r>
              <a:rPr lang="tr-TR" sz="2000" dirty="0">
                <a:latin typeface="Times New Roman" pitchFamily="18" charset="0"/>
                <a:cs typeface="Times New Roman" pitchFamily="18" charset="0"/>
              </a:rPr>
              <a:t>    -Düzenli bir şekilde alan tatbikatlarının yapılması gerekir. </a:t>
            </a:r>
          </a:p>
          <a:p>
            <a:r>
              <a:rPr lang="tr-TR" sz="2000" dirty="0">
                <a:latin typeface="Times New Roman" pitchFamily="18" charset="0"/>
                <a:cs typeface="Times New Roman" pitchFamily="18" charset="0"/>
              </a:rPr>
              <a:t>  </a:t>
            </a:r>
          </a:p>
          <a:p>
            <a:pPr algn="ctr"/>
            <a:endParaRPr lang="tr-TR" dirty="0"/>
          </a:p>
        </p:txBody>
      </p:sp>
    </p:spTree>
    <p:extLst>
      <p:ext uri="{BB962C8B-B14F-4D97-AF65-F5344CB8AC3E}">
        <p14:creationId xmlns:p14="http://schemas.microsoft.com/office/powerpoint/2010/main" val="3976308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82</a:t>
            </a:fld>
            <a:endParaRPr kumimoji="0" lang="tr-TR"/>
          </a:p>
        </p:txBody>
      </p:sp>
      <p:sp>
        <p:nvSpPr>
          <p:cNvPr id="6" name="Rectangle 2"/>
          <p:cNvSpPr>
            <a:spLocks noChangeArrowheads="1"/>
          </p:cNvSpPr>
          <p:nvPr/>
        </p:nvSpPr>
        <p:spPr bwMode="auto">
          <a:xfrm>
            <a:off x="142875" y="1529823"/>
            <a:ext cx="8893175" cy="3785652"/>
          </a:xfrm>
          <a:prstGeom prst="rect">
            <a:avLst/>
          </a:prstGeom>
          <a:noFill/>
          <a:ln w="9525">
            <a:noFill/>
            <a:miter lim="800000"/>
            <a:headEnd/>
            <a:tailEnd/>
          </a:ln>
        </p:spPr>
        <p:txBody>
          <a:bodyPr anchor="ctr">
            <a:spAutoFit/>
          </a:bodyPr>
          <a:lstStyle/>
          <a:p>
            <a:r>
              <a:rPr lang="tr-TR" sz="2000" b="1" dirty="0">
                <a:solidFill>
                  <a:schemeClr val="accent2"/>
                </a:solidFill>
                <a:latin typeface="Times New Roman" pitchFamily="18" charset="0"/>
                <a:cs typeface="Times New Roman" pitchFamily="18" charset="0"/>
              </a:rPr>
              <a:t>4- YANGIN YERİNDEKİ TEHLİKELER</a:t>
            </a:r>
          </a:p>
          <a:p>
            <a:r>
              <a:rPr lang="tr-TR" sz="2000" dirty="0">
                <a:latin typeface="Times New Roman" pitchFamily="18" charset="0"/>
                <a:cs typeface="Times New Roman" pitchFamily="18" charset="0"/>
              </a:rPr>
              <a:t>   </a:t>
            </a:r>
          </a:p>
          <a:p>
            <a:endParaRPr lang="tr-TR" sz="2000" dirty="0">
              <a:latin typeface="Times New Roman" pitchFamily="18" charset="0"/>
              <a:cs typeface="Times New Roman" pitchFamily="18" charset="0"/>
            </a:endParaRPr>
          </a:p>
          <a:p>
            <a:r>
              <a:rPr lang="tr-TR" sz="2000" dirty="0">
                <a:solidFill>
                  <a:schemeClr val="accent2"/>
                </a:solidFill>
                <a:latin typeface="Times New Roman" pitchFamily="18" charset="0"/>
                <a:cs typeface="Times New Roman" pitchFamily="18" charset="0"/>
              </a:rPr>
              <a:t>1-  YANGININ BÜYÜME HIZI </a:t>
            </a:r>
            <a:br>
              <a:rPr lang="tr-TR" sz="2000" dirty="0">
                <a:solidFill>
                  <a:schemeClr val="accent2"/>
                </a:solidFill>
                <a:latin typeface="Times New Roman" pitchFamily="18" charset="0"/>
                <a:cs typeface="Times New Roman" pitchFamily="18" charset="0"/>
              </a:rPr>
            </a:br>
            <a:r>
              <a:rPr lang="tr-TR" sz="2000" dirty="0">
                <a:latin typeface="Times New Roman" pitchFamily="18" charset="0"/>
                <a:cs typeface="Times New Roman" pitchFamily="18" charset="0"/>
              </a:rPr>
              <a:t>      Yangın  çok hızlı  büyür, dolayısıyla yangına   karşı   yapılacak   müdahale de  çok hızlı yapılmalıdır. </a:t>
            </a:r>
          </a:p>
          <a:p>
            <a:endParaRPr lang="tr-TR" sz="2000" dirty="0">
              <a:latin typeface="Times New Roman" pitchFamily="18" charset="0"/>
              <a:cs typeface="Times New Roman" pitchFamily="18" charset="0"/>
            </a:endParaRPr>
          </a:p>
          <a:p>
            <a:r>
              <a:rPr lang="tr-TR" sz="2000" dirty="0">
                <a:solidFill>
                  <a:schemeClr val="accent2"/>
                </a:solidFill>
                <a:latin typeface="Times New Roman" pitchFamily="18" charset="0"/>
                <a:cs typeface="Times New Roman" pitchFamily="18" charset="0"/>
              </a:rPr>
              <a:t>2-  YÜKSEK SICAKLIK TEHLİKESİ</a:t>
            </a:r>
            <a:r>
              <a:rPr lang="tr-TR" sz="2000" dirty="0">
                <a:latin typeface="Times New Roman" pitchFamily="18" charset="0"/>
                <a:cs typeface="Times New Roman" pitchFamily="18" charset="0"/>
              </a:rPr>
              <a:t> </a:t>
            </a:r>
            <a:br>
              <a:rPr lang="tr-TR" sz="2000" dirty="0">
                <a:latin typeface="Times New Roman" pitchFamily="18" charset="0"/>
                <a:cs typeface="Times New Roman" pitchFamily="18" charset="0"/>
              </a:rPr>
            </a:br>
            <a:r>
              <a:rPr lang="tr-TR" sz="2000" dirty="0">
                <a:latin typeface="Times New Roman" pitchFamily="18" charset="0"/>
                <a:cs typeface="Times New Roman" pitchFamily="18" charset="0"/>
              </a:rPr>
              <a:t>     Yangın   yerinde   insanın  dayanabileceğinin  çok  üstünde  sıcaklık  oluşmaktadır. Müdahale edenler yanmamaları için gerekli donanıma sahip olmalıdırlar. </a:t>
            </a:r>
          </a:p>
          <a:p>
            <a:endParaRPr lang="tr-TR" sz="2000" dirty="0">
              <a:latin typeface="Times New Roman" pitchFamily="18" charset="0"/>
              <a:cs typeface="Times New Roman" pitchFamily="18" charset="0"/>
            </a:endParaRPr>
          </a:p>
          <a:p>
            <a:endParaRPr lang="tr-TR" sz="2000" dirty="0">
              <a:solidFill>
                <a:schemeClr val="accent2"/>
              </a:solidFill>
              <a:latin typeface="Times New Roman" pitchFamily="18" charset="0"/>
              <a:cs typeface="Times New Roman" pitchFamily="18" charset="0"/>
            </a:endParaRPr>
          </a:p>
        </p:txBody>
      </p:sp>
    </p:spTree>
    <p:extLst>
      <p:ext uri="{BB962C8B-B14F-4D97-AF65-F5344CB8AC3E}">
        <p14:creationId xmlns:p14="http://schemas.microsoft.com/office/powerpoint/2010/main" val="3976308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83</a:t>
            </a:fld>
            <a:endParaRPr kumimoji="0" lang="tr-TR"/>
          </a:p>
        </p:txBody>
      </p:sp>
      <p:sp>
        <p:nvSpPr>
          <p:cNvPr id="5" name="Rectangle 3"/>
          <p:cNvSpPr txBox="1">
            <a:spLocks noChangeArrowheads="1"/>
          </p:cNvSpPr>
          <p:nvPr/>
        </p:nvSpPr>
        <p:spPr>
          <a:xfrm>
            <a:off x="457200" y="1412677"/>
            <a:ext cx="8229600" cy="3751361"/>
          </a:xfrm>
          <a:prstGeom prst="rect">
            <a:avLst/>
          </a:prstGeom>
        </p:spPr>
        <p:txBody>
          <a:bodyPr/>
          <a:lstStyle/>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a:ln>
                  <a:noFill/>
                </a:ln>
                <a:solidFill>
                  <a:schemeClr val="accent2"/>
                </a:solidFill>
                <a:effectLst/>
                <a:uLnTx/>
                <a:uFillTx/>
                <a:latin typeface="Times New Roman" pitchFamily="18" charset="0"/>
                <a:cs typeface="Times New Roman" pitchFamily="18" charset="0"/>
              </a:rPr>
              <a:t>3-  YANGIN BİLEŞENLERİNİN YANGININ YAYILMASINA ETKİLERİ</a:t>
            </a: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(1)-Yanıcı Madde (Cinsi, Miktarı, Dağılımı)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(2)- Hava veya Oksijen (Hava Büyüklüğü, Rüzgar)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(3)- Isı Transferi (İletim, Taşınım, Işınım)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endPar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endParaRP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a:ln>
                  <a:noFill/>
                </a:ln>
                <a:solidFill>
                  <a:schemeClr val="accent2"/>
                </a:solidFill>
                <a:effectLst/>
                <a:uLnTx/>
                <a:uFillTx/>
                <a:latin typeface="Times New Roman" pitchFamily="18" charset="0"/>
                <a:cs typeface="Times New Roman" pitchFamily="18" charset="0"/>
              </a:rPr>
              <a:t>4-  YANGININ SAFHALARINDAKİ TEHLİKELER</a:t>
            </a: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(1)- Başlangıç Safhasında ALEV DİLİ (Flame - over)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(2)- Denge Safhasında ANİ TAM TUTUŞMA </a:t>
            </a:r>
          </a:p>
          <a:p>
            <a:pPr marL="320040" marR="0" lvl="0" indent="-320040" algn="l" defTabSz="914400" rtl="0" eaLnBrk="1" fontAlgn="auto" latinLnBrk="0" hangingPunct="1">
              <a:lnSpc>
                <a:spcPct val="90000"/>
              </a:lnSpc>
              <a:spcBef>
                <a:spcPts val="700"/>
              </a:spcBef>
              <a:spcAft>
                <a:spcPts val="0"/>
              </a:spcAft>
              <a:buClr>
                <a:schemeClr val="accent2"/>
              </a:buClr>
              <a:buSzPct val="60000"/>
              <a:buFontTx/>
              <a:buNone/>
              <a:tabLst/>
              <a:defRPr/>
            </a:pP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(Flash - over)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(3)- Sıcak Tütme Safhasında YANGIN PATLAMASI     </a:t>
            </a:r>
          </a:p>
          <a:p>
            <a:pPr marL="320040" marR="0" lvl="0" indent="-320040" algn="l" defTabSz="914400" rtl="0" eaLnBrk="1" fontAlgn="auto" latinLnBrk="0" hangingPunct="1">
              <a:lnSpc>
                <a:spcPct val="90000"/>
              </a:lnSpc>
              <a:spcBef>
                <a:spcPts val="700"/>
              </a:spcBef>
              <a:spcAft>
                <a:spcPts val="0"/>
              </a:spcAft>
              <a:buClr>
                <a:schemeClr val="accent2"/>
              </a:buClr>
              <a:buSzPct val="60000"/>
              <a:buFontTx/>
              <a:buNone/>
              <a:tabLst/>
              <a:defRPr/>
            </a:pP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(Backdraft)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endPar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3976308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95536" y="-380578"/>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84</a:t>
            </a:fld>
            <a:endParaRPr kumimoji="0" lang="tr-TR"/>
          </a:p>
        </p:txBody>
      </p:sp>
      <p:sp>
        <p:nvSpPr>
          <p:cNvPr id="6" name="Rectangle 2"/>
          <p:cNvSpPr>
            <a:spLocks noChangeArrowheads="1"/>
          </p:cNvSpPr>
          <p:nvPr/>
        </p:nvSpPr>
        <p:spPr bwMode="auto">
          <a:xfrm>
            <a:off x="142875" y="792281"/>
            <a:ext cx="8893175" cy="4678204"/>
          </a:xfrm>
          <a:prstGeom prst="rect">
            <a:avLst/>
          </a:prstGeom>
          <a:noFill/>
          <a:ln w="9525">
            <a:noFill/>
            <a:miter lim="800000"/>
            <a:headEnd/>
            <a:tailEnd/>
          </a:ln>
        </p:spPr>
        <p:txBody>
          <a:bodyPr wrap="square" anchor="ctr">
            <a:spAutoFit/>
          </a:bodyPr>
          <a:lstStyle/>
          <a:p>
            <a:r>
              <a:rPr lang="tr-TR" sz="2000" dirty="0">
                <a:solidFill>
                  <a:schemeClr val="accent2"/>
                </a:solidFill>
                <a:latin typeface="Times New Roman" pitchFamily="18" charset="0"/>
                <a:cs typeface="Times New Roman" pitchFamily="18" charset="0"/>
              </a:rPr>
              <a:t>5-  ZEHİRLİ GAZLARIN OLUŞTURDUĞU SOLUNUM ZORLUĞU TEHLİKESİ </a:t>
            </a:r>
            <a:br>
              <a:rPr lang="tr-TR" sz="2000" dirty="0">
                <a:solidFill>
                  <a:schemeClr val="accent2"/>
                </a:solidFill>
                <a:latin typeface="Times New Roman" pitchFamily="18" charset="0"/>
                <a:cs typeface="Times New Roman" pitchFamily="18" charset="0"/>
              </a:rPr>
            </a:br>
            <a:r>
              <a:rPr lang="tr-TR" sz="2000" dirty="0">
                <a:solidFill>
                  <a:schemeClr val="accent2"/>
                </a:solidFill>
                <a:latin typeface="Times New Roman" pitchFamily="18" charset="0"/>
                <a:cs typeface="Times New Roman" pitchFamily="18" charset="0"/>
              </a:rPr>
              <a:t>     </a:t>
            </a:r>
            <a:r>
              <a:rPr lang="tr-TR" sz="2000" dirty="0">
                <a:latin typeface="Times New Roman" pitchFamily="18" charset="0"/>
                <a:cs typeface="Times New Roman" pitchFamily="18" charset="0"/>
              </a:rPr>
              <a:t>(1)- Boğucu Etki Yapan Zehirli Gazlar (1. Grup) </a:t>
            </a:r>
            <a:br>
              <a:rPr lang="tr-TR" sz="2000" dirty="0">
                <a:latin typeface="Times New Roman" pitchFamily="18" charset="0"/>
                <a:cs typeface="Times New Roman" pitchFamily="18" charset="0"/>
              </a:rPr>
            </a:br>
            <a:r>
              <a:rPr lang="tr-TR" sz="2000" dirty="0">
                <a:latin typeface="Times New Roman" pitchFamily="18" charset="0"/>
                <a:cs typeface="Times New Roman" pitchFamily="18" charset="0"/>
              </a:rPr>
              <a:t>     (2)- Tahriş Edici Zehirli Gazlar (2. Grup) </a:t>
            </a:r>
            <a:br>
              <a:rPr lang="tr-TR" sz="2000" dirty="0">
                <a:latin typeface="Times New Roman" pitchFamily="18" charset="0"/>
                <a:cs typeface="Times New Roman" pitchFamily="18" charset="0"/>
              </a:rPr>
            </a:br>
            <a:r>
              <a:rPr lang="tr-TR" sz="2000" dirty="0">
                <a:latin typeface="Times New Roman" pitchFamily="18" charset="0"/>
                <a:cs typeface="Times New Roman" pitchFamily="18" charset="0"/>
              </a:rPr>
              <a:t>     (3)- Kanı Zehirleyen, Sinir Sistemini Tahrip Eden Zehirli Gazlar (3. Grup) </a:t>
            </a:r>
          </a:p>
          <a:p>
            <a:r>
              <a:rPr lang="tr-TR" sz="2000" dirty="0">
                <a:solidFill>
                  <a:schemeClr val="accent2"/>
                </a:solidFill>
                <a:latin typeface="Times New Roman" pitchFamily="18" charset="0"/>
                <a:cs typeface="Times New Roman" pitchFamily="18" charset="0"/>
              </a:rPr>
              <a:t>6-  PATLAMA TEHLİKESİ</a:t>
            </a:r>
            <a:r>
              <a:rPr lang="tr-TR" sz="2000" dirty="0">
                <a:latin typeface="Times New Roman" pitchFamily="18" charset="0"/>
                <a:cs typeface="Times New Roman" pitchFamily="18" charset="0"/>
              </a:rPr>
              <a:t> </a:t>
            </a:r>
            <a:br>
              <a:rPr lang="tr-TR" sz="2000" dirty="0">
                <a:latin typeface="Times New Roman" pitchFamily="18" charset="0"/>
                <a:cs typeface="Times New Roman" pitchFamily="18" charset="0"/>
              </a:rPr>
            </a:br>
            <a:r>
              <a:rPr lang="tr-TR" sz="2000" dirty="0">
                <a:latin typeface="Times New Roman" pitchFamily="18" charset="0"/>
                <a:cs typeface="Times New Roman" pitchFamily="18" charset="0"/>
              </a:rPr>
              <a:t>    (1)- Fiziksel Patlama </a:t>
            </a:r>
            <a:br>
              <a:rPr lang="tr-TR" sz="2000" dirty="0">
                <a:latin typeface="Times New Roman" pitchFamily="18" charset="0"/>
                <a:cs typeface="Times New Roman" pitchFamily="18" charset="0"/>
              </a:rPr>
            </a:br>
            <a:r>
              <a:rPr lang="tr-TR" sz="2000" dirty="0">
                <a:latin typeface="Times New Roman" pitchFamily="18" charset="0"/>
                <a:cs typeface="Times New Roman" pitchFamily="18" charset="0"/>
              </a:rPr>
              <a:t>    (2)- Kimyasal Patlama (</a:t>
            </a:r>
            <a:r>
              <a:rPr lang="tr-TR" sz="2000" b="1" dirty="0">
                <a:latin typeface="Times New Roman" pitchFamily="18" charset="0"/>
                <a:cs typeface="Times New Roman" pitchFamily="18" charset="0"/>
              </a:rPr>
              <a:t>Patlayıcı Maddelerin Patlaması, Oda Patlaması, Yangın  Patlaması) </a:t>
            </a:r>
          </a:p>
          <a:p>
            <a:r>
              <a:rPr lang="tr-TR" sz="2000" dirty="0">
                <a:solidFill>
                  <a:schemeClr val="accent2"/>
                </a:solidFill>
                <a:latin typeface="Times New Roman" pitchFamily="18" charset="0"/>
                <a:cs typeface="Times New Roman" pitchFamily="18" charset="0"/>
              </a:rPr>
              <a:t>7-  ÇÖKME TEHLİKESİ </a:t>
            </a:r>
            <a:br>
              <a:rPr lang="tr-TR" sz="2000" dirty="0">
                <a:solidFill>
                  <a:schemeClr val="accent2"/>
                </a:solidFill>
                <a:latin typeface="Times New Roman" pitchFamily="18" charset="0"/>
                <a:cs typeface="Times New Roman" pitchFamily="18" charset="0"/>
              </a:rPr>
            </a:br>
            <a:r>
              <a:rPr lang="tr-TR" sz="2000" dirty="0">
                <a:latin typeface="Times New Roman" pitchFamily="18" charset="0"/>
                <a:cs typeface="Times New Roman" pitchFamily="18" charset="0"/>
              </a:rPr>
              <a:t>      Patlamanın Tesiri ile,  Kolon  ve  Kirişlerin Yanması İle, Yüksek Sıcaklıkla Demirin Yumuşaması  İle,  Yüksek  Sıcaklıkla  Betonun  Ayrışması  ve Tozlaşması İle, Yüksek Sıcaklıkla  Tuğlaların  ve  Taşların  Çatlaması  İle,  Yüksek  Sıcaklıkla  Oda  Hacminin Genleşmesi ve Gerilme İle, Sıkılan Suyun Ağırlığı İle </a:t>
            </a:r>
          </a:p>
          <a:p>
            <a:endParaRPr lang="tr-TR" sz="2000" dirty="0">
              <a:solidFill>
                <a:schemeClr val="accent2"/>
              </a:solidFill>
              <a:latin typeface="Times New Roman" pitchFamily="18" charset="0"/>
              <a:cs typeface="Times New Roman" pitchFamily="18" charset="0"/>
            </a:endParaRPr>
          </a:p>
          <a:p>
            <a:endParaRPr lang="tr-TR" dirty="0">
              <a:latin typeface="Times New Roman" pitchFamily="18" charset="0"/>
              <a:cs typeface="Times New Roman" pitchFamily="18" charset="0"/>
            </a:endParaRPr>
          </a:p>
        </p:txBody>
      </p:sp>
    </p:spTree>
    <p:extLst>
      <p:ext uri="{BB962C8B-B14F-4D97-AF65-F5344CB8AC3E}">
        <p14:creationId xmlns:p14="http://schemas.microsoft.com/office/powerpoint/2010/main" val="3976308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95536" y="-380578"/>
            <a:ext cx="8426896" cy="1005840"/>
          </a:xfrm>
        </p:spPr>
        <p:txBody>
          <a:bodyPr>
            <a:normAutofit/>
          </a:bodyPr>
          <a:lstStyle/>
          <a:p>
            <a:r>
              <a:rPr lang="en-US" sz="2800" b="1" dirty="0">
                <a:solidFill>
                  <a:schemeClr val="accent2"/>
                </a:solidFill>
              </a:rPr>
              <a:t>Y</a:t>
            </a:r>
            <a:r>
              <a:rPr lang="tr-TR" sz="2800" b="1" dirty="0">
                <a:solidFill>
                  <a:schemeClr val="accent2"/>
                </a:solidFill>
              </a:rPr>
              <a:t>ANGIN ÖNLEMLERİ</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85</a:t>
            </a:fld>
            <a:endParaRPr kumimoji="0" lang="tr-TR"/>
          </a:p>
        </p:txBody>
      </p:sp>
      <p:sp>
        <p:nvSpPr>
          <p:cNvPr id="5" name="Rectangle 3"/>
          <p:cNvSpPr txBox="1">
            <a:spLocks noChangeArrowheads="1"/>
          </p:cNvSpPr>
          <p:nvPr/>
        </p:nvSpPr>
        <p:spPr>
          <a:xfrm>
            <a:off x="251520" y="1412677"/>
            <a:ext cx="8229600" cy="3679353"/>
          </a:xfrm>
          <a:prstGeom prst="rect">
            <a:avLst/>
          </a:prstGeom>
        </p:spPr>
        <p:txBody>
          <a:bodyPr/>
          <a:lstStyle/>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a:ln>
                  <a:noFill/>
                </a:ln>
                <a:solidFill>
                  <a:schemeClr val="accent2"/>
                </a:solidFill>
                <a:effectLst/>
                <a:uLnTx/>
                <a:uFillTx/>
                <a:latin typeface="Times New Roman" pitchFamily="18" charset="0"/>
                <a:cs typeface="Times New Roman" pitchFamily="18" charset="0"/>
              </a:rPr>
              <a:t>8-  ELEKTRİK TEHLİKESİ</a:t>
            </a: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Müdahale Mesafesi, Önlemler (Kuru elbise, Yalıtkan Eldiven), Elektriğin Kesilmesi </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endParaRPr kumimoji="0" lang="tr-TR" sz="2000" b="0" i="0" u="none" strike="noStrike" kern="1200" cap="none" spc="0" normalizeH="0" baseline="0" noProof="0">
              <a:ln>
                <a:noFill/>
              </a:ln>
              <a:solidFill>
                <a:schemeClr val="accent2"/>
              </a:solidFill>
              <a:effectLst/>
              <a:uLnTx/>
              <a:uFillTx/>
              <a:latin typeface="Times New Roman" pitchFamily="18" charset="0"/>
              <a:cs typeface="Times New Roman" pitchFamily="18" charset="0"/>
            </a:endParaRP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kumimoji="0" lang="tr-TR" sz="2000" b="0" i="0" u="none" strike="noStrike" kern="1200" cap="none" spc="0" normalizeH="0" baseline="0" noProof="0">
                <a:ln>
                  <a:noFill/>
                </a:ln>
                <a:solidFill>
                  <a:schemeClr val="accent2"/>
                </a:solidFill>
                <a:effectLst/>
                <a:uLnTx/>
                <a:uFillTx/>
                <a:latin typeface="Times New Roman" pitchFamily="18" charset="0"/>
                <a:cs typeface="Times New Roman" pitchFamily="18" charset="0"/>
              </a:rPr>
              <a:t>9-  KİMYASAL TEHLİKE</a:t>
            </a: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(1)- Tahriş Edici Sıvı Kimyasal Maddeler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(2)- Tahriş Edici Katı Kimyasal Maddeler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(3)- Zehirleyici Kimyasal Maddeler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(4)- Su İle Reaksiyona Girerek Yanıcı Gaz  </a:t>
            </a:r>
          </a:p>
          <a:p>
            <a:pPr marL="320040" marR="0" lvl="0" indent="-320040" algn="l" defTabSz="914400" rtl="0" eaLnBrk="1" fontAlgn="auto" latinLnBrk="0" hangingPunct="1">
              <a:lnSpc>
                <a:spcPct val="90000"/>
              </a:lnSpc>
              <a:spcBef>
                <a:spcPts val="700"/>
              </a:spcBef>
              <a:spcAft>
                <a:spcPts val="0"/>
              </a:spcAft>
              <a:buClr>
                <a:schemeClr val="accent2"/>
              </a:buClr>
              <a:buSzPct val="60000"/>
              <a:buFontTx/>
              <a:buNone/>
              <a:tabLst/>
              <a:defRPr/>
            </a:pP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Üreten Maddeler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t>    (5)- Radyoaktif Maddeler </a:t>
            </a:r>
            <a:br>
              <a:rPr kumimoji="0" lang="tr-TR" sz="2000" b="0" i="0" u="none" strike="noStrike" kern="1200" cap="none" spc="0" normalizeH="0" baseline="0" noProof="0">
                <a:ln>
                  <a:noFill/>
                </a:ln>
                <a:solidFill>
                  <a:schemeClr val="tx1"/>
                </a:solidFill>
                <a:effectLst/>
                <a:uLnTx/>
                <a:uFillTx/>
                <a:latin typeface="Times New Roman" pitchFamily="18" charset="0"/>
                <a:cs typeface="Times New Roman" pitchFamily="18" charset="0"/>
              </a:rPr>
            </a:br>
            <a:endParaRPr kumimoji="0" lang="tr-TR" sz="20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3976308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pPr algn="ctr"/>
            <a:r>
              <a:rPr lang="tr-TR" sz="2600" dirty="0">
                <a:solidFill>
                  <a:srgbClr val="FF0000"/>
                </a:solidFill>
              </a:rPr>
              <a:t>Yangınların sınıflandırılması ve söndürme ilkeleri</a:t>
            </a:r>
          </a:p>
        </p:txBody>
      </p:sp>
      <p:sp>
        <p:nvSpPr>
          <p:cNvPr id="3" name="Rectangle 2"/>
          <p:cNvSpPr>
            <a:spLocks noGrp="1"/>
          </p:cNvSpPr>
          <p:nvPr>
            <p:ph sz="quarter" idx="13"/>
          </p:nvPr>
        </p:nvSpPr>
        <p:spPr>
          <a:xfrm>
            <a:off x="642910" y="1714494"/>
            <a:ext cx="8282880" cy="2790835"/>
          </a:xfrm>
        </p:spPr>
        <p:txBody>
          <a:bodyPr>
            <a:noAutofit/>
          </a:bodyPr>
          <a:lstStyle/>
          <a:p>
            <a:pPr marL="0" indent="0" algn="just">
              <a:buNone/>
            </a:pPr>
            <a:r>
              <a:rPr lang="tr-TR" sz="2800" dirty="0"/>
              <a:t>Yangınların </a:t>
            </a:r>
            <a:r>
              <a:rPr lang="tr-TR" sz="2800" dirty="0">
                <a:solidFill>
                  <a:srgbClr val="00B050"/>
                </a:solidFill>
              </a:rPr>
              <a:t>çok farklı kategorilerde sınıflandırılmaları yapılabilmekle </a:t>
            </a:r>
            <a:r>
              <a:rPr lang="tr-TR" sz="2800" dirty="0">
                <a:solidFill>
                  <a:srgbClr val="C00000"/>
                </a:solidFill>
              </a:rPr>
              <a:t>birlikte en yaygın ve </a:t>
            </a:r>
            <a:r>
              <a:rPr lang="tr-TR" sz="2800" b="1" dirty="0">
                <a:solidFill>
                  <a:srgbClr val="C00000"/>
                </a:solidFill>
              </a:rPr>
              <a:t>önleme söndürme çalışmalarında fayda sağlayacak yaklaşım</a:t>
            </a:r>
            <a:r>
              <a:rPr lang="tr-TR" sz="2800" b="1" dirty="0">
                <a:solidFill>
                  <a:schemeClr val="accent4"/>
                </a:solidFill>
              </a:rPr>
              <a:t> </a:t>
            </a:r>
            <a:r>
              <a:rPr lang="tr-TR" sz="2800" b="1" u="sng" dirty="0">
                <a:solidFill>
                  <a:srgbClr val="00B050"/>
                </a:solidFill>
              </a:rPr>
              <a:t>yanan maddenin cinsine göre </a:t>
            </a:r>
            <a:r>
              <a:rPr lang="tr-TR" sz="2800" dirty="0"/>
              <a:t>yapılan sınıflandırmadır.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86</a:t>
            </a:fld>
            <a:endParaRPr kumimoji="0" lang="tr-TR"/>
          </a:p>
        </p:txBody>
      </p:sp>
      <p:pic>
        <p:nvPicPr>
          <p:cNvPr id="222210" name="Picture 2" descr="http://www.akteknikticaret.com/images/b1.jpg"/>
          <p:cNvPicPr>
            <a:picLocks noChangeAspect="1" noChangeArrowheads="1"/>
          </p:cNvPicPr>
          <p:nvPr/>
        </p:nvPicPr>
        <p:blipFill>
          <a:blip r:embed="rId3" cstate="print"/>
          <a:srcRect/>
          <a:stretch>
            <a:fillRect/>
          </a:stretch>
        </p:blipFill>
        <p:spPr bwMode="auto">
          <a:xfrm>
            <a:off x="7286644" y="3643320"/>
            <a:ext cx="1500180" cy="1500180"/>
          </a:xfrm>
          <a:prstGeom prst="rect">
            <a:avLst/>
          </a:prstGeom>
          <a:noFill/>
        </p:spPr>
      </p:pic>
    </p:spTree>
    <p:extLst>
      <p:ext uri="{BB962C8B-B14F-4D97-AF65-F5344CB8AC3E}">
        <p14:creationId xmlns:p14="http://schemas.microsoft.com/office/powerpoint/2010/main" val="3976308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7" name="Picture 1"/>
          <p:cNvPicPr>
            <a:picLocks noChangeAspect="1" noChangeArrowheads="1"/>
          </p:cNvPicPr>
          <p:nvPr/>
        </p:nvPicPr>
        <p:blipFill>
          <a:blip r:embed="rId2" cstate="print"/>
          <a:srcRect/>
          <a:stretch>
            <a:fillRect/>
          </a:stretch>
        </p:blipFill>
        <p:spPr bwMode="auto">
          <a:xfrm>
            <a:off x="862924" y="1203598"/>
            <a:ext cx="8173572" cy="3723878"/>
          </a:xfrm>
          <a:prstGeom prst="rect">
            <a:avLst/>
          </a:prstGeom>
          <a:noFill/>
          <a:ln w="9525">
            <a:noFill/>
            <a:miter lim="800000"/>
            <a:headEnd/>
            <a:tailEnd/>
          </a:ln>
        </p:spPr>
      </p:pic>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87</a:t>
            </a:fld>
            <a:endParaRPr kumimoji="0" lang="tr-T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357158" y="483518"/>
            <a:ext cx="7671226" cy="4660000"/>
          </a:xfrm>
          <a:prstGeom prst="rect">
            <a:avLst/>
          </a:prstGeom>
          <a:noFill/>
          <a:ln w="9525">
            <a:noFill/>
            <a:miter lim="800000"/>
            <a:headEnd/>
            <a:tailEnd/>
          </a:ln>
        </p:spPr>
      </p:pic>
      <p:sp>
        <p:nvSpPr>
          <p:cNvPr id="6" name="5 Dikdörtgen"/>
          <p:cNvSpPr/>
          <p:nvPr/>
        </p:nvSpPr>
        <p:spPr>
          <a:xfrm>
            <a:off x="1285852" y="500048"/>
            <a:ext cx="3286148"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88</a:t>
            </a:fld>
            <a:endParaRPr kumimoji="0" lang="tr-T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Dikdörtgen"/>
          <p:cNvSpPr/>
          <p:nvPr/>
        </p:nvSpPr>
        <p:spPr>
          <a:xfrm>
            <a:off x="142844" y="285734"/>
            <a:ext cx="8858312" cy="3908762"/>
          </a:xfrm>
          <a:prstGeom prst="rect">
            <a:avLst/>
          </a:prstGeom>
        </p:spPr>
        <p:txBody>
          <a:bodyPr wrap="square">
            <a:spAutoFit/>
          </a:bodyPr>
          <a:lstStyle/>
          <a:p>
            <a:pPr algn="just"/>
            <a:r>
              <a:rPr lang="tr-TR" sz="1900" dirty="0"/>
              <a:t>Yangın sınıfları, Avrupa Normlarında EN 2’de yukarıdaki şekilde tanımlanmıştır:</a:t>
            </a:r>
            <a:br>
              <a:rPr lang="tr-TR" sz="1900" dirty="0"/>
            </a:br>
            <a:br>
              <a:rPr lang="tr-TR" sz="1900" dirty="0"/>
            </a:br>
            <a:r>
              <a:rPr lang="tr-TR" sz="1900" dirty="0">
                <a:solidFill>
                  <a:srgbClr val="0000FF"/>
                </a:solidFill>
              </a:rPr>
              <a:t>Dolayısıyla ; Avrupa birliği standartlarını kabul edip kullanan ülkemizde de Yangın Sınıfları; TS EN 2 ve TS EN 2/A1 Türk Standartlarına göre aşağıdaki şekilde tarif edilmiştir; </a:t>
            </a:r>
          </a:p>
          <a:p>
            <a:pPr algn="just"/>
            <a:r>
              <a:rPr lang="tr-TR" sz="1700" u="sng" dirty="0">
                <a:solidFill>
                  <a:srgbClr val="FF0000"/>
                </a:solidFill>
              </a:rPr>
              <a:t>TS EN 2 ve TS EN 2/A1'e göre  YANGIN SINIFLARININ TARİFİ</a:t>
            </a:r>
          </a:p>
          <a:p>
            <a:br>
              <a:rPr lang="tr-TR" sz="1700" dirty="0"/>
            </a:br>
            <a:r>
              <a:rPr lang="tr-TR" sz="1700" u="sng" dirty="0">
                <a:solidFill>
                  <a:srgbClr val="FF0000"/>
                </a:solidFill>
              </a:rPr>
              <a:t>Sınıf A: </a:t>
            </a:r>
            <a:r>
              <a:rPr lang="tr-TR" sz="1700" dirty="0"/>
              <a:t>Yanmanın, normal olarak parlak korların oluşumuyla yürüdüğü, genellikle organik esaslı katı madde yangınları,</a:t>
            </a:r>
            <a:br>
              <a:rPr lang="tr-TR" sz="1700" dirty="0"/>
            </a:br>
            <a:r>
              <a:rPr lang="tr-TR" sz="1700" u="sng" dirty="0">
                <a:solidFill>
                  <a:srgbClr val="FF0000"/>
                </a:solidFill>
              </a:rPr>
              <a:t>Sınıf B: </a:t>
            </a:r>
            <a:r>
              <a:rPr lang="tr-TR" sz="1700" dirty="0"/>
              <a:t>Sıvılar veya sıvılaşabilir katılar ile ilgili yangınlar,</a:t>
            </a:r>
            <a:br>
              <a:rPr lang="tr-TR" sz="1700" dirty="0"/>
            </a:br>
            <a:r>
              <a:rPr lang="tr-TR" sz="1700" u="sng" dirty="0">
                <a:solidFill>
                  <a:srgbClr val="FF0000"/>
                </a:solidFill>
              </a:rPr>
              <a:t>Sınıf C: </a:t>
            </a:r>
            <a:r>
              <a:rPr lang="tr-TR" sz="1700" dirty="0"/>
              <a:t>Gaz yangınları,</a:t>
            </a:r>
            <a:br>
              <a:rPr lang="tr-TR" sz="1700" dirty="0"/>
            </a:br>
            <a:r>
              <a:rPr lang="tr-TR" sz="1700" u="sng" dirty="0">
                <a:solidFill>
                  <a:srgbClr val="FF0000"/>
                </a:solidFill>
              </a:rPr>
              <a:t>Sınıf D: </a:t>
            </a:r>
            <a:r>
              <a:rPr lang="tr-TR" sz="1700" dirty="0"/>
              <a:t>Metal yangınları,</a:t>
            </a:r>
            <a:br>
              <a:rPr lang="tr-TR" sz="1700" dirty="0"/>
            </a:br>
            <a:r>
              <a:rPr lang="tr-TR" sz="1700" u="sng" dirty="0">
                <a:solidFill>
                  <a:srgbClr val="FF0000"/>
                </a:solidFill>
              </a:rPr>
              <a:t>Sınıf F: </a:t>
            </a:r>
            <a:r>
              <a:rPr lang="tr-TR" sz="1700" dirty="0"/>
              <a:t>Pişirme gereçlerindeki pişirme ortamı (bitkisel veya hayvansal sıvı ve katı yağlar) yangınları.Şeklindedir.</a:t>
            </a:r>
          </a:p>
        </p:txBody>
      </p:sp>
      <p:sp>
        <p:nvSpPr>
          <p:cNvPr id="4" name="3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89</a:t>
            </a:fld>
            <a:endParaRPr kumimoji="0" lang="tr-T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checkerboard(across)">
                                      <p:cBhvr>
                                        <p:cTn id="7" dur="500"/>
                                        <p:tgtEl>
                                          <p:spTgt spid="5">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checkerboard(across)">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118110"/>
            <a:ext cx="8426896" cy="1005840"/>
          </a:xfrm>
        </p:spPr>
        <p:txBody>
          <a:bodyPr>
            <a:normAutofit/>
          </a:bodyPr>
          <a:lstStyle/>
          <a:p>
            <a:r>
              <a:rPr lang="tr-TR" sz="2400" dirty="0">
                <a:solidFill>
                  <a:srgbClr val="0070C0"/>
                </a:solidFill>
              </a:rPr>
              <a:t>Yanmanın temel kavramları </a:t>
            </a:r>
            <a:r>
              <a:rPr lang="tr-TR" sz="2400" dirty="0">
                <a:solidFill>
                  <a:srgbClr val="C00000"/>
                </a:solidFill>
              </a:rPr>
              <a:t>(Devam)</a:t>
            </a:r>
            <a:endParaRPr lang="tr-TR" sz="2400" dirty="0">
              <a:solidFill>
                <a:srgbClr val="0070C0"/>
              </a:solidFill>
            </a:endParaRPr>
          </a:p>
        </p:txBody>
      </p:sp>
      <p:sp>
        <p:nvSpPr>
          <p:cNvPr id="3" name="Rectangle 2"/>
          <p:cNvSpPr>
            <a:spLocks noGrp="1"/>
          </p:cNvSpPr>
          <p:nvPr>
            <p:ph sz="quarter" idx="13"/>
          </p:nvPr>
        </p:nvSpPr>
        <p:spPr>
          <a:xfrm>
            <a:off x="323528" y="1275606"/>
            <a:ext cx="5328592" cy="1440160"/>
          </a:xfrm>
        </p:spPr>
        <p:txBody>
          <a:bodyPr>
            <a:noAutofit/>
          </a:bodyPr>
          <a:lstStyle/>
          <a:p>
            <a:pPr algn="just"/>
            <a:r>
              <a:rPr lang="tr-TR" sz="2200" dirty="0">
                <a:solidFill>
                  <a:srgbClr val="C00000"/>
                </a:solidFill>
              </a:rPr>
              <a:t>Yangın kesici: </a:t>
            </a:r>
            <a:r>
              <a:rPr lang="tr-TR" sz="2200" dirty="0"/>
              <a:t>Bina içinde</a:t>
            </a:r>
            <a:r>
              <a:rPr lang="tr-TR" sz="2200" dirty="0">
                <a:solidFill>
                  <a:schemeClr val="accent4"/>
                </a:solidFill>
              </a:rPr>
              <a:t>, yangının ve dumanın ilerlemesini ve yayılmasını </a:t>
            </a:r>
            <a:r>
              <a:rPr lang="tr-TR" sz="2200" dirty="0"/>
              <a:t>belirlenmiş bir süre için durduran, yatay veya düşey konumlu elemandır.</a:t>
            </a:r>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a:t>
            </a:fld>
            <a:endParaRPr kumimoji="0" lang="tr-TR"/>
          </a:p>
        </p:txBody>
      </p:sp>
      <p:sp>
        <p:nvSpPr>
          <p:cNvPr id="5" name="4 Dikdörtgen"/>
          <p:cNvSpPr/>
          <p:nvPr/>
        </p:nvSpPr>
        <p:spPr>
          <a:xfrm>
            <a:off x="395536" y="2931790"/>
            <a:ext cx="5760640" cy="1785104"/>
          </a:xfrm>
          <a:prstGeom prst="rect">
            <a:avLst/>
          </a:prstGeom>
        </p:spPr>
        <p:txBody>
          <a:bodyPr wrap="square">
            <a:spAutoFit/>
          </a:bodyPr>
          <a:lstStyle/>
          <a:p>
            <a:pPr algn="just"/>
            <a:r>
              <a:rPr lang="tr-TR" sz="2200" dirty="0">
                <a:solidFill>
                  <a:srgbClr val="C00000"/>
                </a:solidFill>
              </a:rPr>
              <a:t>Yangın duvarı: </a:t>
            </a:r>
            <a:r>
              <a:rPr lang="tr-TR" sz="2200" dirty="0"/>
              <a:t>İki bina arasında veya aynı bina içinde </a:t>
            </a:r>
            <a:r>
              <a:rPr lang="tr-TR" sz="2200" b="1" dirty="0"/>
              <a:t>farklı yangın yüküne sahip hacimlerin </a:t>
            </a:r>
            <a:r>
              <a:rPr lang="tr-TR" sz="2200" dirty="0"/>
              <a:t>birbirinden ayrılması gereken hâllerde, yangının ilerlemesini ve yayılmasını </a:t>
            </a:r>
            <a:r>
              <a:rPr lang="tr-TR" sz="2200" dirty="0">
                <a:solidFill>
                  <a:schemeClr val="accent4"/>
                </a:solidFill>
              </a:rPr>
              <a:t>belirlenmiş bir süre için durduran düşey elemandır.</a:t>
            </a:r>
            <a:endParaRPr lang="tr-TR" sz="2200" dirty="0"/>
          </a:p>
        </p:txBody>
      </p:sp>
      <p:pic>
        <p:nvPicPr>
          <p:cNvPr id="347138" name="Picture 2" descr="http://www.ibb.gov.tr/sites/itfaiye/pratikbilgiler/PublishingImages/14.jpg">
            <a:hlinkClick r:id="rId3"/>
          </p:cNvPr>
          <p:cNvPicPr>
            <a:picLocks noChangeAspect="1" noChangeArrowheads="1"/>
          </p:cNvPicPr>
          <p:nvPr/>
        </p:nvPicPr>
        <p:blipFill>
          <a:blip r:embed="rId4" cstate="print"/>
          <a:srcRect/>
          <a:stretch>
            <a:fillRect/>
          </a:stretch>
        </p:blipFill>
        <p:spPr bwMode="auto">
          <a:xfrm>
            <a:off x="6372200" y="2571750"/>
            <a:ext cx="2627128" cy="1872208"/>
          </a:xfrm>
          <a:prstGeom prst="rect">
            <a:avLst/>
          </a:prstGeom>
          <a:noFill/>
        </p:spPr>
      </p:pic>
      <p:pic>
        <p:nvPicPr>
          <p:cNvPr id="319490" name="Picture 2" descr="http://www.kartonpiyer.gen.tr/wp-content/uploads/2010/01/bolme-duvar1.jpg">
            <a:hlinkClick r:id="rId5"/>
          </p:cNvPr>
          <p:cNvPicPr>
            <a:picLocks noChangeAspect="1" noChangeArrowheads="1"/>
          </p:cNvPicPr>
          <p:nvPr/>
        </p:nvPicPr>
        <p:blipFill>
          <a:blip r:embed="rId6" cstate="print"/>
          <a:srcRect/>
          <a:stretch>
            <a:fillRect/>
          </a:stretch>
        </p:blipFill>
        <p:spPr bwMode="auto">
          <a:xfrm>
            <a:off x="5904656" y="339502"/>
            <a:ext cx="3203848" cy="1877637"/>
          </a:xfrm>
          <a:prstGeom prst="rect">
            <a:avLst/>
          </a:prstGeom>
          <a:noFill/>
        </p:spPr>
      </p:pic>
    </p:spTree>
    <p:extLst>
      <p:ext uri="{BB962C8B-B14F-4D97-AF65-F5344CB8AC3E}">
        <p14:creationId xmlns:p14="http://schemas.microsoft.com/office/powerpoint/2010/main" val="17518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par>
                                <p:cTn id="12" presetID="5" presetClass="entr" presetSubtype="10" fill="hold" nodeType="withEffect">
                                  <p:stCondLst>
                                    <p:cond delay="0"/>
                                  </p:stCondLst>
                                  <p:childTnLst>
                                    <p:set>
                                      <p:cBhvr>
                                        <p:cTn id="13" dur="1" fill="hold">
                                          <p:stCondLst>
                                            <p:cond delay="0"/>
                                          </p:stCondLst>
                                        </p:cTn>
                                        <p:tgtEl>
                                          <p:spTgt spid="347138"/>
                                        </p:tgtEl>
                                        <p:attrNameLst>
                                          <p:attrName>style.visibility</p:attrName>
                                        </p:attrNameLst>
                                      </p:cBhvr>
                                      <p:to>
                                        <p:strVal val="visible"/>
                                      </p:to>
                                    </p:set>
                                    <p:animEffect transition="in" filter="checkerboard(across)">
                                      <p:cBhvr>
                                        <p:cTn id="14" dur="500"/>
                                        <p:tgtEl>
                                          <p:spTgt spid="347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9" name="Picture 3"/>
          <p:cNvPicPr>
            <a:picLocks noChangeAspect="1" noChangeArrowheads="1"/>
          </p:cNvPicPr>
          <p:nvPr/>
        </p:nvPicPr>
        <p:blipFill>
          <a:blip r:embed="rId2" cstate="print"/>
          <a:srcRect/>
          <a:stretch>
            <a:fillRect/>
          </a:stretch>
        </p:blipFill>
        <p:spPr bwMode="auto">
          <a:xfrm>
            <a:off x="852488" y="0"/>
            <a:ext cx="7439025" cy="5162550"/>
          </a:xfrm>
          <a:prstGeom prst="rect">
            <a:avLst/>
          </a:prstGeom>
          <a:noFill/>
          <a:ln w="9525">
            <a:noFill/>
            <a:miter lim="800000"/>
            <a:headEnd/>
            <a:tailEnd/>
          </a:ln>
        </p:spPr>
      </p:pic>
      <p:sp>
        <p:nvSpPr>
          <p:cNvPr id="3" name="2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90</a:t>
            </a:fld>
            <a:endParaRPr kumimoji="0" lang="tr-T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49" name="Picture 1"/>
          <p:cNvPicPr>
            <a:picLocks noChangeAspect="1" noChangeArrowheads="1"/>
          </p:cNvPicPr>
          <p:nvPr/>
        </p:nvPicPr>
        <p:blipFill>
          <a:blip r:embed="rId2" cstate="print"/>
          <a:srcRect/>
          <a:stretch>
            <a:fillRect/>
          </a:stretch>
        </p:blipFill>
        <p:spPr bwMode="auto">
          <a:xfrm>
            <a:off x="766763" y="500048"/>
            <a:ext cx="7610475" cy="2933700"/>
          </a:xfrm>
          <a:prstGeom prst="rect">
            <a:avLst/>
          </a:prstGeom>
          <a:noFill/>
          <a:ln w="9525">
            <a:noFill/>
            <a:miter lim="800000"/>
            <a:headEnd/>
            <a:tailEnd/>
          </a:ln>
        </p:spPr>
      </p:pic>
      <p:cxnSp>
        <p:nvCxnSpPr>
          <p:cNvPr id="4" name="3 Düz Ok Bağlayıcısı"/>
          <p:cNvCxnSpPr/>
          <p:nvPr/>
        </p:nvCxnSpPr>
        <p:spPr>
          <a:xfrm flipV="1">
            <a:off x="1500166" y="1714494"/>
            <a:ext cx="4929222" cy="2143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5 Düz Ok Bağlayıcısı"/>
          <p:cNvCxnSpPr/>
          <p:nvPr/>
        </p:nvCxnSpPr>
        <p:spPr>
          <a:xfrm>
            <a:off x="1500166" y="1928808"/>
            <a:ext cx="5000660" cy="1428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7 Düz Bağlayıcı"/>
          <p:cNvCxnSpPr/>
          <p:nvPr/>
        </p:nvCxnSpPr>
        <p:spPr>
          <a:xfrm>
            <a:off x="928662" y="2571750"/>
            <a:ext cx="7143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8 Düz Bağlayıcı"/>
          <p:cNvCxnSpPr/>
          <p:nvPr/>
        </p:nvCxnSpPr>
        <p:spPr>
          <a:xfrm>
            <a:off x="6500826" y="2571750"/>
            <a:ext cx="15716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6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FFFFFF"/>
                </a:solidFill>
              </a:rPr>
              <a:pPr algn="ctr"/>
              <a:t>91</a:t>
            </a:fld>
            <a:endParaRPr kumimoji="0" lang="tr-TR"/>
          </a:p>
        </p:txBody>
      </p:sp>
      <p:cxnSp>
        <p:nvCxnSpPr>
          <p:cNvPr id="10" name="9 Düz Bağlayıcı"/>
          <p:cNvCxnSpPr/>
          <p:nvPr/>
        </p:nvCxnSpPr>
        <p:spPr>
          <a:xfrm>
            <a:off x="4643438" y="2571750"/>
            <a:ext cx="71438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par>
                                <p:cTn id="18" presetID="5"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85720" y="71420"/>
            <a:ext cx="4533904" cy="1005840"/>
          </a:xfrm>
        </p:spPr>
        <p:txBody>
          <a:bodyPr>
            <a:normAutofit/>
          </a:bodyPr>
          <a:lstStyle/>
          <a:p>
            <a:r>
              <a:rPr lang="tr-TR" sz="2400" dirty="0">
                <a:solidFill>
                  <a:srgbClr val="0070C0"/>
                </a:solidFill>
              </a:rPr>
              <a:t>Yangınların sınıflandırılması ve söndürme ilkeleri</a:t>
            </a:r>
          </a:p>
        </p:txBody>
      </p:sp>
      <p:sp>
        <p:nvSpPr>
          <p:cNvPr id="3" name="Rectangle 2"/>
          <p:cNvSpPr>
            <a:spLocks noGrp="1"/>
          </p:cNvSpPr>
          <p:nvPr>
            <p:ph sz="quarter" idx="13"/>
          </p:nvPr>
        </p:nvSpPr>
        <p:spPr>
          <a:xfrm>
            <a:off x="609600" y="1352551"/>
            <a:ext cx="8282880" cy="3667471"/>
          </a:xfrm>
        </p:spPr>
        <p:txBody>
          <a:bodyPr>
            <a:noAutofit/>
          </a:bodyPr>
          <a:lstStyle/>
          <a:p>
            <a:pPr marL="342900" indent="-342900" algn="just">
              <a:buSzPct val="100000"/>
              <a:buFont typeface="+mj-lt"/>
              <a:buAutoNum type="arabicParenR"/>
            </a:pPr>
            <a:r>
              <a:rPr lang="tr-TR" sz="2000" dirty="0">
                <a:solidFill>
                  <a:srgbClr val="C00000"/>
                </a:solidFill>
              </a:rPr>
              <a:t>A SINIFI YANGINLAR:</a:t>
            </a:r>
          </a:p>
          <a:p>
            <a:pPr algn="just"/>
            <a:r>
              <a:rPr lang="tr-TR" sz="2000" dirty="0">
                <a:solidFill>
                  <a:srgbClr val="00B050"/>
                </a:solidFill>
              </a:rPr>
              <a:t>Tahta, kağıt, kömür, ot, odun, saman </a:t>
            </a:r>
            <a:r>
              <a:rPr lang="tr-TR" sz="2000" dirty="0"/>
              <a:t>vb. gibi </a:t>
            </a:r>
            <a:r>
              <a:rPr lang="tr-TR" sz="2000" b="1" dirty="0"/>
              <a:t>katı</a:t>
            </a:r>
            <a:r>
              <a:rPr lang="tr-TR" sz="2000" dirty="0"/>
              <a:t> </a:t>
            </a:r>
            <a:r>
              <a:rPr lang="tr-TR" sz="2000" dirty="0">
                <a:solidFill>
                  <a:srgbClr val="C00000"/>
                </a:solidFill>
              </a:rPr>
              <a:t>maddelerin alevli ve korlu </a:t>
            </a:r>
            <a:r>
              <a:rPr lang="tr-TR" sz="2000" dirty="0"/>
              <a:t>olarak yandığı yangınlardır. </a:t>
            </a:r>
          </a:p>
          <a:p>
            <a:pPr algn="just"/>
            <a:r>
              <a:rPr lang="tr-TR" sz="2000" dirty="0">
                <a:solidFill>
                  <a:srgbClr val="C00000"/>
                </a:solidFill>
              </a:rPr>
              <a:t>Adi yangın </a:t>
            </a:r>
            <a:r>
              <a:rPr lang="tr-TR" sz="2000" dirty="0"/>
              <a:t>sınıfına girer. </a:t>
            </a:r>
          </a:p>
          <a:p>
            <a:pPr algn="just"/>
            <a:r>
              <a:rPr lang="tr-TR" sz="2000" dirty="0"/>
              <a:t>Genelde </a:t>
            </a:r>
            <a:r>
              <a:rPr lang="tr-TR" sz="2000" dirty="0">
                <a:solidFill>
                  <a:srgbClr val="00B050"/>
                </a:solidFill>
              </a:rPr>
              <a:t>korlu olarak yanarlar </a:t>
            </a:r>
            <a:r>
              <a:rPr lang="tr-TR" sz="2000" dirty="0"/>
              <a:t>ve artık olarak </a:t>
            </a:r>
            <a:r>
              <a:rPr lang="tr-TR" sz="2000" dirty="0">
                <a:solidFill>
                  <a:srgbClr val="00B050"/>
                </a:solidFill>
              </a:rPr>
              <a:t>karbon tabakası </a:t>
            </a:r>
            <a:r>
              <a:rPr lang="tr-TR" sz="2000" dirty="0"/>
              <a:t>bırakırlar. </a:t>
            </a:r>
          </a:p>
          <a:p>
            <a:pPr algn="just"/>
            <a:r>
              <a:rPr lang="tr-TR" sz="2000" dirty="0">
                <a:solidFill>
                  <a:srgbClr val="C00000"/>
                </a:solidFill>
              </a:rPr>
              <a:t>Yanma</a:t>
            </a:r>
            <a:r>
              <a:rPr lang="tr-TR" sz="2000" dirty="0"/>
              <a:t> </a:t>
            </a:r>
            <a:r>
              <a:rPr lang="tr-TR" sz="2000" dirty="0">
                <a:solidFill>
                  <a:srgbClr val="00B050"/>
                </a:solidFill>
              </a:rPr>
              <a:t>madde yüzeyi ile sınırlı değildir. </a:t>
            </a:r>
          </a:p>
          <a:p>
            <a:pPr algn="just"/>
            <a:r>
              <a:rPr lang="tr-TR" sz="2000" dirty="0"/>
              <a:t>Maddenin gözenek yapısına göre içe doğru nüfuz eder ve </a:t>
            </a:r>
            <a:r>
              <a:rPr lang="tr-TR" sz="2000" dirty="0">
                <a:solidFill>
                  <a:srgbClr val="00B050"/>
                </a:solidFill>
              </a:rPr>
              <a:t>için bir yanma</a:t>
            </a:r>
            <a:r>
              <a:rPr lang="tr-TR" sz="2000" dirty="0">
                <a:solidFill>
                  <a:schemeClr val="accent4"/>
                </a:solidFill>
              </a:rPr>
              <a:t> </a:t>
            </a:r>
            <a:r>
              <a:rPr lang="tr-TR" sz="2000" dirty="0"/>
              <a:t>oluşturur. Bu durum yanmanın </a:t>
            </a:r>
            <a:r>
              <a:rPr lang="tr-TR" sz="2000" dirty="0">
                <a:solidFill>
                  <a:srgbClr val="00B050"/>
                </a:solidFill>
              </a:rPr>
              <a:t>korlu olarak görüntü vermesinin</a:t>
            </a:r>
            <a:r>
              <a:rPr lang="tr-TR" sz="2000" dirty="0">
                <a:solidFill>
                  <a:schemeClr val="accent4"/>
                </a:solidFill>
              </a:rPr>
              <a:t> </a:t>
            </a:r>
            <a:r>
              <a:rPr lang="tr-TR" sz="2000" dirty="0"/>
              <a:t>nedenidir…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5272" y="0"/>
            <a:ext cx="1428760" cy="1500198"/>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92</a:t>
            </a:fld>
            <a:endParaRPr kumimoji="0" lang="tr-TR"/>
          </a:p>
        </p:txBody>
      </p:sp>
    </p:spTree>
    <p:extLst>
      <p:ext uri="{BB962C8B-B14F-4D97-AF65-F5344CB8AC3E}">
        <p14:creationId xmlns:p14="http://schemas.microsoft.com/office/powerpoint/2010/main" val="397630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642924"/>
            <a:ext cx="8282880" cy="3667471"/>
          </a:xfrm>
        </p:spPr>
        <p:txBody>
          <a:bodyPr>
            <a:noAutofit/>
          </a:bodyPr>
          <a:lstStyle/>
          <a:p>
            <a:pPr marL="342900" indent="-342900" algn="just">
              <a:buSzPct val="100000"/>
              <a:buFont typeface="+mj-lt"/>
              <a:buAutoNum type="arabicParenR" startAt="2"/>
            </a:pPr>
            <a:r>
              <a:rPr lang="tr-TR" sz="2200" dirty="0">
                <a:solidFill>
                  <a:srgbClr val="C00000"/>
                </a:solidFill>
              </a:rPr>
              <a:t>B SINIFI YANGINLAR: </a:t>
            </a:r>
          </a:p>
          <a:p>
            <a:pPr marL="342900" indent="-342900" algn="just">
              <a:buSzPct val="100000"/>
              <a:buFont typeface="+mj-lt"/>
              <a:buAutoNum type="arabicParenR" startAt="2"/>
            </a:pPr>
            <a:endParaRPr lang="tr-TR" sz="2200" dirty="0">
              <a:solidFill>
                <a:srgbClr val="C00000"/>
              </a:solidFill>
            </a:endParaRPr>
          </a:p>
          <a:p>
            <a:pPr algn="just">
              <a:buFont typeface="Wingdings" pitchFamily="2" charset="2"/>
              <a:buChar char="q"/>
            </a:pPr>
            <a:r>
              <a:rPr lang="tr-TR" sz="2200" dirty="0">
                <a:solidFill>
                  <a:srgbClr val="00B050"/>
                </a:solidFill>
              </a:rPr>
              <a:t>Yanabilen </a:t>
            </a:r>
            <a:r>
              <a:rPr lang="tr-TR" sz="2200" b="1" dirty="0">
                <a:solidFill>
                  <a:srgbClr val="FF0000"/>
                </a:solidFill>
              </a:rPr>
              <a:t>sıvıların</a:t>
            </a:r>
            <a:r>
              <a:rPr lang="tr-TR" sz="2200" dirty="0">
                <a:solidFill>
                  <a:srgbClr val="00B050"/>
                </a:solidFill>
              </a:rPr>
              <a:t> </a:t>
            </a:r>
            <a:r>
              <a:rPr lang="tr-TR" sz="2200" dirty="0"/>
              <a:t>oluşturdukları yangınlardır. </a:t>
            </a:r>
          </a:p>
          <a:p>
            <a:pPr algn="just">
              <a:buFont typeface="Wingdings" pitchFamily="2" charset="2"/>
              <a:buChar char="q"/>
            </a:pPr>
            <a:r>
              <a:rPr lang="tr-TR" sz="2200" dirty="0">
                <a:solidFill>
                  <a:srgbClr val="00B050"/>
                </a:solidFill>
              </a:rPr>
              <a:t>Benzin, benzol, boyalar </a:t>
            </a:r>
            <a:r>
              <a:rPr lang="tr-TR" sz="2200" dirty="0"/>
              <a:t>gibi </a:t>
            </a:r>
            <a:r>
              <a:rPr lang="tr-TR" sz="2200" dirty="0">
                <a:solidFill>
                  <a:srgbClr val="00B050"/>
                </a:solidFill>
              </a:rPr>
              <a:t>sıvı yanıcı maddelerden </a:t>
            </a:r>
            <a:r>
              <a:rPr lang="tr-TR" sz="2200" dirty="0"/>
              <a:t>kaynaklanan yangınlardır. </a:t>
            </a:r>
          </a:p>
          <a:p>
            <a:pPr algn="just">
              <a:buFont typeface="Wingdings" pitchFamily="2" charset="2"/>
              <a:buChar char="q"/>
            </a:pPr>
            <a:r>
              <a:rPr lang="tr-TR" sz="2200" dirty="0"/>
              <a:t>B sınıfı yangınlarda </a:t>
            </a:r>
            <a:r>
              <a:rPr lang="tr-TR" sz="2200" dirty="0">
                <a:solidFill>
                  <a:srgbClr val="00B050"/>
                </a:solidFill>
              </a:rPr>
              <a:t>yanma sıvının yüzeyindedi</a:t>
            </a:r>
            <a:r>
              <a:rPr lang="tr-TR" sz="2200" dirty="0">
                <a:solidFill>
                  <a:schemeClr val="accent4"/>
                </a:solidFill>
              </a:rPr>
              <a:t>r</a:t>
            </a:r>
            <a:r>
              <a:rPr lang="tr-TR" sz="2200" dirty="0"/>
              <a:t>. </a:t>
            </a:r>
          </a:p>
          <a:p>
            <a:pPr algn="just">
              <a:buFont typeface="Wingdings" pitchFamily="2" charset="2"/>
              <a:buChar char="q"/>
            </a:pPr>
            <a:r>
              <a:rPr lang="tr-TR" sz="2200" dirty="0">
                <a:solidFill>
                  <a:srgbClr val="C00000"/>
                </a:solidFill>
              </a:rPr>
              <a:t>Sıvı yüzeyinde buhar tabakası yanmakta</a:t>
            </a:r>
            <a:r>
              <a:rPr lang="tr-TR" sz="2200" dirty="0"/>
              <a:t>, </a:t>
            </a:r>
            <a:r>
              <a:rPr lang="tr-TR" sz="2200" dirty="0">
                <a:solidFill>
                  <a:srgbClr val="00B050"/>
                </a:solidFill>
              </a:rPr>
              <a:t>yanma ile çıkan ısı </a:t>
            </a:r>
            <a:r>
              <a:rPr lang="tr-TR" sz="2200" dirty="0">
                <a:solidFill>
                  <a:srgbClr val="C00000"/>
                </a:solidFill>
              </a:rPr>
              <a:t>buhar tabakasının devamını ve yanmanın beslenmesini </a:t>
            </a:r>
            <a:r>
              <a:rPr lang="tr-TR" sz="2200" dirty="0"/>
              <a:t>sağlamaktadır.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5272" y="0"/>
            <a:ext cx="1428760" cy="1500198"/>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93</a:t>
            </a:fld>
            <a:endParaRPr kumimoji="0" lang="tr-TR"/>
          </a:p>
        </p:txBody>
      </p:sp>
    </p:spTree>
    <p:extLst>
      <p:ext uri="{BB962C8B-B14F-4D97-AF65-F5344CB8AC3E}">
        <p14:creationId xmlns:p14="http://schemas.microsoft.com/office/powerpoint/2010/main" val="189005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714362"/>
            <a:ext cx="8282880" cy="4286280"/>
          </a:xfrm>
        </p:spPr>
        <p:txBody>
          <a:bodyPr>
            <a:noAutofit/>
          </a:bodyPr>
          <a:lstStyle/>
          <a:p>
            <a:pPr marL="342900" indent="-342900" algn="just">
              <a:buSzPct val="100000"/>
              <a:buFont typeface="+mj-lt"/>
              <a:buAutoNum type="arabicParenR" startAt="3"/>
            </a:pPr>
            <a:r>
              <a:rPr lang="tr-TR" sz="2000" dirty="0">
                <a:solidFill>
                  <a:srgbClr val="C00000"/>
                </a:solidFill>
              </a:rPr>
              <a:t>C SINIFI YANGINLAR:</a:t>
            </a:r>
          </a:p>
          <a:p>
            <a:pPr marL="342900" indent="-342900" algn="just">
              <a:buSzPct val="100000"/>
              <a:buFont typeface="+mj-lt"/>
              <a:buAutoNum type="arabicParenR" startAt="3"/>
            </a:pPr>
            <a:endParaRPr lang="tr-TR" sz="2000" dirty="0">
              <a:solidFill>
                <a:srgbClr val="C00000"/>
              </a:solidFill>
            </a:endParaRPr>
          </a:p>
          <a:p>
            <a:pPr algn="just"/>
            <a:r>
              <a:rPr lang="tr-TR" sz="2000" dirty="0"/>
              <a:t>Parlayıcı gazların oluşturduğu </a:t>
            </a:r>
            <a:r>
              <a:rPr lang="tr-TR" sz="2000" dirty="0">
                <a:solidFill>
                  <a:srgbClr val="C00000"/>
                </a:solidFill>
              </a:rPr>
              <a:t>Gaz yangınlarıdır </a:t>
            </a:r>
            <a:r>
              <a:rPr lang="tr-TR" sz="2000" dirty="0"/>
              <a:t>(LPG, havagazı, hidrojen vb.).</a:t>
            </a:r>
          </a:p>
          <a:p>
            <a:pPr algn="just"/>
            <a:r>
              <a:rPr lang="tr-TR" sz="2000" dirty="0"/>
              <a:t>C sınıfı yangınlarda </a:t>
            </a:r>
            <a:r>
              <a:rPr lang="tr-TR" sz="2000" dirty="0">
                <a:solidFill>
                  <a:srgbClr val="C00000"/>
                </a:solidFill>
              </a:rPr>
              <a:t>yanma gazın sızdığı yüzeydedir</a:t>
            </a:r>
            <a:r>
              <a:rPr lang="tr-TR" sz="2000" dirty="0"/>
              <a:t>. </a:t>
            </a:r>
          </a:p>
          <a:p>
            <a:pPr algn="just"/>
            <a:r>
              <a:rPr lang="tr-TR" sz="2000" dirty="0">
                <a:solidFill>
                  <a:srgbClr val="00B050"/>
                </a:solidFill>
              </a:rPr>
              <a:t>Gaz basıncının atmosfer basıncından fazla olduğu yerlerde </a:t>
            </a:r>
            <a:r>
              <a:rPr lang="tr-TR" sz="2000" dirty="0"/>
              <a:t>yanma bu şekilde devam eder. </a:t>
            </a:r>
          </a:p>
          <a:p>
            <a:pPr algn="just"/>
            <a:r>
              <a:rPr lang="tr-TR" sz="2000" dirty="0">
                <a:solidFill>
                  <a:srgbClr val="00B050"/>
                </a:solidFill>
              </a:rPr>
              <a:t>Gaz ve atmosfer basıncının eşit olduğu yerlerde </a:t>
            </a:r>
            <a:r>
              <a:rPr lang="tr-TR" sz="2000" dirty="0"/>
              <a:t>yanma bütün bölgelerde devam eder. </a:t>
            </a:r>
          </a:p>
          <a:p>
            <a:pPr algn="just"/>
            <a:r>
              <a:rPr lang="tr-TR" sz="2000" dirty="0"/>
              <a:t>Gaz, depo vb. kapalı yerlerde ise bu durumda </a:t>
            </a:r>
            <a:r>
              <a:rPr lang="tr-TR" sz="2000" dirty="0">
                <a:solidFill>
                  <a:srgbClr val="C00000"/>
                </a:solidFill>
              </a:rPr>
              <a:t>yanma bölgesindeki hızlı yanma basıncını yenecek açıklık (havalandırma) yoksa</a:t>
            </a:r>
            <a:r>
              <a:rPr lang="tr-TR" sz="2000" dirty="0"/>
              <a:t>, </a:t>
            </a:r>
            <a:r>
              <a:rPr lang="tr-TR" sz="2000" dirty="0">
                <a:solidFill>
                  <a:srgbClr val="00B050"/>
                </a:solidFill>
              </a:rPr>
              <a:t>patlama kaçınılmaz</a:t>
            </a:r>
            <a:r>
              <a:rPr lang="tr-TR" sz="2000" dirty="0">
                <a:solidFill>
                  <a:schemeClr val="accent4"/>
                </a:solidFill>
              </a:rPr>
              <a:t> </a:t>
            </a:r>
            <a:r>
              <a:rPr lang="tr-TR" sz="2000" dirty="0"/>
              <a:t>olur.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6710" y="0"/>
            <a:ext cx="1357322" cy="1425188"/>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94</a:t>
            </a:fld>
            <a:endParaRPr kumimoji="0" lang="tr-TR"/>
          </a:p>
        </p:txBody>
      </p:sp>
    </p:spTree>
    <p:extLst>
      <p:ext uri="{BB962C8B-B14F-4D97-AF65-F5344CB8AC3E}">
        <p14:creationId xmlns:p14="http://schemas.microsoft.com/office/powerpoint/2010/main" val="285825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428596" y="714362"/>
            <a:ext cx="8282880" cy="3667471"/>
          </a:xfrm>
        </p:spPr>
        <p:txBody>
          <a:bodyPr>
            <a:noAutofit/>
          </a:bodyPr>
          <a:lstStyle/>
          <a:p>
            <a:pPr marL="342900" indent="-342900" algn="just">
              <a:buSzPct val="100000"/>
              <a:buFont typeface="+mj-lt"/>
              <a:buAutoNum type="arabicParenR" startAt="4"/>
            </a:pPr>
            <a:r>
              <a:rPr lang="tr-TR" sz="2200" dirty="0">
                <a:solidFill>
                  <a:srgbClr val="C00000"/>
                </a:solidFill>
              </a:rPr>
              <a:t>D SINIFI YANGINLAR: </a:t>
            </a:r>
          </a:p>
          <a:p>
            <a:pPr marL="342900" indent="-342900" algn="just">
              <a:buSzPct val="100000"/>
              <a:buFont typeface="+mj-lt"/>
              <a:buAutoNum type="arabicParenR" startAt="4"/>
            </a:pPr>
            <a:endParaRPr lang="tr-TR" sz="2200" dirty="0">
              <a:solidFill>
                <a:srgbClr val="C00000"/>
              </a:solidFill>
            </a:endParaRPr>
          </a:p>
          <a:p>
            <a:pPr algn="just"/>
            <a:r>
              <a:rPr lang="tr-TR" sz="2200" dirty="0">
                <a:solidFill>
                  <a:srgbClr val="00B050"/>
                </a:solidFill>
              </a:rPr>
              <a:t>Yanabilen </a:t>
            </a:r>
            <a:r>
              <a:rPr lang="tr-TR" sz="2200" b="1" dirty="0">
                <a:solidFill>
                  <a:srgbClr val="00B050"/>
                </a:solidFill>
              </a:rPr>
              <a:t>hafif metaller </a:t>
            </a:r>
            <a:r>
              <a:rPr lang="tr-TR" sz="2200" dirty="0">
                <a:solidFill>
                  <a:srgbClr val="C00000"/>
                </a:solidFill>
              </a:rPr>
              <a:t>Alüminyum, Magnezyum, Titan, Sodyum vb. veya bunların alaşımlarının</a:t>
            </a:r>
            <a:r>
              <a:rPr lang="tr-TR" sz="2200" dirty="0"/>
              <a:t> (alkaliler hariç) oluşturduğu yangınlar girer. </a:t>
            </a:r>
          </a:p>
          <a:p>
            <a:pPr algn="just"/>
            <a:r>
              <a:rPr lang="tr-TR" sz="2200" dirty="0"/>
              <a:t>Daha çok </a:t>
            </a:r>
            <a:r>
              <a:rPr lang="tr-TR" sz="2200" dirty="0">
                <a:solidFill>
                  <a:srgbClr val="00B050"/>
                </a:solidFill>
              </a:rPr>
              <a:t>endüstriyel çevrelerde görülmekle birlikte </a:t>
            </a:r>
            <a:r>
              <a:rPr lang="tr-TR" sz="2200" dirty="0"/>
              <a:t>gelişen teknoloji ile son yıllarda daha geniş alanlara yayıldıkları gözlemlenmektedir.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8190" y="-18"/>
            <a:ext cx="1244404" cy="1357322"/>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95</a:t>
            </a:fld>
            <a:endParaRPr kumimoji="0" lang="tr-TR"/>
          </a:p>
        </p:txBody>
      </p:sp>
    </p:spTree>
    <p:extLst>
      <p:ext uri="{BB962C8B-B14F-4D97-AF65-F5344CB8AC3E}">
        <p14:creationId xmlns:p14="http://schemas.microsoft.com/office/powerpoint/2010/main" val="33802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609600" y="714362"/>
            <a:ext cx="8282880" cy="3667471"/>
          </a:xfrm>
        </p:spPr>
        <p:txBody>
          <a:bodyPr>
            <a:noAutofit/>
          </a:bodyPr>
          <a:lstStyle/>
          <a:p>
            <a:pPr marL="342900" indent="-342900" algn="just">
              <a:buSzPct val="100000"/>
              <a:buFont typeface="+mj-lt"/>
              <a:buAutoNum type="arabicParenR" startAt="5"/>
            </a:pPr>
            <a:r>
              <a:rPr lang="tr-TR" sz="2200" dirty="0">
                <a:solidFill>
                  <a:srgbClr val="C00000"/>
                </a:solidFill>
              </a:rPr>
              <a:t>E SINIFI YANGINLAR (Avustralya ve Asya için)</a:t>
            </a:r>
          </a:p>
          <a:p>
            <a:pPr marL="342900" indent="-342900" algn="just">
              <a:buSzPct val="100000"/>
              <a:buFont typeface="+mj-lt"/>
              <a:buAutoNum type="arabicParenR" startAt="5"/>
            </a:pPr>
            <a:endParaRPr lang="tr-TR" sz="2200" dirty="0">
              <a:solidFill>
                <a:srgbClr val="C00000"/>
              </a:solidFill>
            </a:endParaRPr>
          </a:p>
          <a:p>
            <a:pPr algn="just"/>
            <a:r>
              <a:rPr lang="tr-TR" sz="2200" dirty="0">
                <a:solidFill>
                  <a:srgbClr val="00B050"/>
                </a:solidFill>
              </a:rPr>
              <a:t>Elektrik teçhizat tesisat ve ekipmanları ile elektronik cihazlardan</a:t>
            </a:r>
            <a:r>
              <a:rPr lang="tr-TR" sz="2200" dirty="0">
                <a:solidFill>
                  <a:schemeClr val="accent4"/>
                </a:solidFill>
              </a:rPr>
              <a:t> </a:t>
            </a:r>
            <a:r>
              <a:rPr lang="tr-TR" sz="2200" dirty="0"/>
              <a:t>çıkan yangınlardır. </a:t>
            </a:r>
          </a:p>
          <a:p>
            <a:pPr algn="just"/>
            <a:r>
              <a:rPr lang="tr-TR" sz="2200" dirty="0"/>
              <a:t>Aslında genellikle </a:t>
            </a:r>
            <a:r>
              <a:rPr lang="tr-TR" sz="2200" dirty="0">
                <a:solidFill>
                  <a:srgbClr val="C00000"/>
                </a:solidFill>
              </a:rPr>
              <a:t>elektrik sadece yangının başlangıç nedeni</a:t>
            </a:r>
            <a:r>
              <a:rPr lang="tr-TR" sz="2200" dirty="0"/>
              <a:t>dir. </a:t>
            </a:r>
          </a:p>
          <a:p>
            <a:pPr algn="just"/>
            <a:r>
              <a:rPr lang="tr-TR" sz="2200" dirty="0">
                <a:solidFill>
                  <a:srgbClr val="00B050"/>
                </a:solidFill>
              </a:rPr>
              <a:t>Devamında yanan madde cinsine göre </a:t>
            </a:r>
            <a:r>
              <a:rPr lang="tr-TR" sz="2200" dirty="0"/>
              <a:t>diğer sınıflardan birinde değerlendirilebilir.</a:t>
            </a:r>
          </a:p>
        </p:txBody>
      </p:sp>
      <p:pic>
        <p:nvPicPr>
          <p:cNvPr id="4" name="Resi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4032" y="0"/>
            <a:ext cx="1088562" cy="1142990"/>
          </a:xfrm>
          <a:prstGeom prst="rect">
            <a:avLst/>
          </a:prstGeom>
        </p:spPr>
      </p:pic>
      <p:sp>
        <p:nvSpPr>
          <p:cNvPr id="5" name="4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96</a:t>
            </a:fld>
            <a:endParaRPr kumimoji="0" lang="tr-TR"/>
          </a:p>
        </p:txBody>
      </p:sp>
    </p:spTree>
    <p:extLst>
      <p:ext uri="{BB962C8B-B14F-4D97-AF65-F5344CB8AC3E}">
        <p14:creationId xmlns:p14="http://schemas.microsoft.com/office/powerpoint/2010/main" val="33802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609600" y="975981"/>
            <a:ext cx="8282880" cy="3667471"/>
          </a:xfrm>
          <a:prstGeom prst="rect">
            <a:avLst/>
          </a:prstGeom>
        </p:spPr>
        <p:txBody>
          <a:bodyPr>
            <a:noAutofit/>
          </a:bodyPr>
          <a:lstStyle/>
          <a:p>
            <a:pPr marL="342900" indent="-342900" algn="just">
              <a:buSzPct val="100000"/>
              <a:buNone/>
            </a:pPr>
            <a:endParaRPr lang="tr-TR" sz="2400" dirty="0">
              <a:solidFill>
                <a:srgbClr val="C00000"/>
              </a:solidFill>
            </a:endParaRPr>
          </a:p>
          <a:p>
            <a:pPr algn="just"/>
            <a:r>
              <a:rPr lang="tr-TR" sz="2400" dirty="0">
                <a:solidFill>
                  <a:srgbClr val="0000FF"/>
                </a:solidFill>
              </a:rPr>
              <a:t>F Sınıfı yangınlar Bitkisel ve hayvansal pişirme yağlarının yangınlarını kapsar. Sulu Kimyasal söndürücüler yada toz söndürücüler ile söndürülür.</a:t>
            </a:r>
          </a:p>
          <a:p>
            <a:pPr algn="just"/>
            <a:endParaRPr lang="tr-TR" sz="2400" dirty="0">
              <a:solidFill>
                <a:srgbClr val="0000FF"/>
              </a:solidFill>
            </a:endParaRPr>
          </a:p>
          <a:p>
            <a:pPr algn="just"/>
            <a:endParaRPr lang="tr-TR" sz="2400" dirty="0"/>
          </a:p>
          <a:p>
            <a:pPr algn="ctr"/>
            <a:r>
              <a:rPr lang="tr-TR" sz="2400" dirty="0">
                <a:solidFill>
                  <a:srgbClr val="FF0000"/>
                </a:solidFill>
              </a:rPr>
              <a:t>ASLA SU İLE SÖNDÜRMEYİNİZ. AKSİ HALDE PARLAMA VE PATLAMA OLUR.”</a:t>
            </a:r>
          </a:p>
        </p:txBody>
      </p:sp>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97</a:t>
            </a:fld>
            <a:endParaRPr kumimoji="0" lang="tr-TR">
              <a:solidFill>
                <a:srgbClr val="00B0F0"/>
              </a:solidFill>
            </a:endParaRPr>
          </a:p>
        </p:txBody>
      </p:sp>
      <p:sp>
        <p:nvSpPr>
          <p:cNvPr id="6" name="5 Dikdörtgen"/>
          <p:cNvSpPr/>
          <p:nvPr/>
        </p:nvSpPr>
        <p:spPr>
          <a:xfrm>
            <a:off x="15196" y="-18"/>
            <a:ext cx="3322128" cy="430887"/>
          </a:xfrm>
          <a:prstGeom prst="rect">
            <a:avLst/>
          </a:prstGeom>
          <a:solidFill>
            <a:srgbClr val="FFFF00"/>
          </a:solidFill>
        </p:spPr>
        <p:txBody>
          <a:bodyPr wrap="none">
            <a:spAutoFit/>
          </a:bodyPr>
          <a:lstStyle/>
          <a:p>
            <a:pPr marL="342900" indent="-342900" algn="just">
              <a:buSzPct val="100000"/>
            </a:pPr>
            <a:r>
              <a:rPr lang="tr-TR" sz="2200" dirty="0">
                <a:solidFill>
                  <a:srgbClr val="C00000"/>
                </a:solidFill>
              </a:rPr>
              <a:t>6) F  SINIFI YANGINLAR:</a:t>
            </a:r>
          </a:p>
        </p:txBody>
      </p:sp>
      <p:pic>
        <p:nvPicPr>
          <p:cNvPr id="7" name="Picture 2" descr="http://www.ozelguvenlikdunyasi.com/wp-content/uploads/2011/10/yangın5.jpg">
            <a:hlinkClick r:id="rId3"/>
          </p:cNvPr>
          <p:cNvPicPr>
            <a:picLocks noChangeAspect="1" noChangeArrowheads="1"/>
          </p:cNvPicPr>
          <p:nvPr/>
        </p:nvPicPr>
        <p:blipFill>
          <a:blip r:embed="rId4" cstate="print"/>
          <a:srcRect/>
          <a:stretch>
            <a:fillRect/>
          </a:stretch>
        </p:blipFill>
        <p:spPr bwMode="auto">
          <a:xfrm>
            <a:off x="7786710" y="1"/>
            <a:ext cx="1357290" cy="1380828"/>
          </a:xfrm>
          <a:prstGeom prst="rect">
            <a:avLst/>
          </a:prstGeom>
          <a:noFill/>
        </p:spPr>
      </p:pic>
    </p:spTree>
    <p:extLst>
      <p:ext uri="{BB962C8B-B14F-4D97-AF65-F5344CB8AC3E}">
        <p14:creationId xmlns:p14="http://schemas.microsoft.com/office/powerpoint/2010/main" val="33802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descr="http://www.ozelguvenlikdunyasi.com/wp-content/uploads/2011/10/yangın6.jpg">
            <a:hlinkClick r:id="rId2"/>
          </p:cNvPr>
          <p:cNvPicPr>
            <a:picLocks noChangeAspect="1" noChangeArrowheads="1"/>
          </p:cNvPicPr>
          <p:nvPr/>
        </p:nvPicPr>
        <p:blipFill>
          <a:blip r:embed="rId3" cstate="print"/>
          <a:srcRect/>
          <a:stretch>
            <a:fillRect/>
          </a:stretch>
        </p:blipFill>
        <p:spPr bwMode="auto">
          <a:xfrm>
            <a:off x="0" y="0"/>
            <a:ext cx="2357422" cy="3524578"/>
          </a:xfrm>
          <a:prstGeom prst="rect">
            <a:avLst/>
          </a:prstGeom>
          <a:noFill/>
        </p:spPr>
      </p:pic>
      <p:sp>
        <p:nvSpPr>
          <p:cNvPr id="6" name="5 Dikdörtgen"/>
          <p:cNvSpPr/>
          <p:nvPr/>
        </p:nvSpPr>
        <p:spPr>
          <a:xfrm>
            <a:off x="2357422" y="500048"/>
            <a:ext cx="5214974" cy="2677656"/>
          </a:xfrm>
          <a:prstGeom prst="rect">
            <a:avLst/>
          </a:prstGeom>
        </p:spPr>
        <p:txBody>
          <a:bodyPr wrap="square">
            <a:spAutoFit/>
          </a:bodyPr>
          <a:lstStyle/>
          <a:p>
            <a:r>
              <a:rPr lang="tr-TR" sz="2400" u="sng" dirty="0">
                <a:solidFill>
                  <a:srgbClr val="FF0000"/>
                </a:solidFill>
              </a:rPr>
              <a:t>Çünkü ; Bir birim su :</a:t>
            </a:r>
          </a:p>
          <a:p>
            <a:r>
              <a:rPr lang="tr-TR" sz="2400" dirty="0"/>
              <a:t>100 ºC de 1700 kat genleşir.</a:t>
            </a:r>
          </a:p>
          <a:p>
            <a:r>
              <a:rPr lang="tr-TR" sz="2400" dirty="0"/>
              <a:t>126 ºC de 1827 kat genleşir</a:t>
            </a:r>
          </a:p>
          <a:p>
            <a:r>
              <a:rPr lang="tr-TR" sz="2400" dirty="0"/>
              <a:t>226 ºC de 2298 kat genleşir.</a:t>
            </a:r>
          </a:p>
          <a:p>
            <a:r>
              <a:rPr lang="tr-TR" sz="2400" dirty="0"/>
              <a:t>326 ºC de 2760 kat genleşir.</a:t>
            </a:r>
          </a:p>
          <a:p>
            <a:r>
              <a:rPr lang="tr-TR" sz="2400" dirty="0"/>
              <a:t>426 ºC de 3230 kat genleşir.</a:t>
            </a:r>
          </a:p>
          <a:p>
            <a:r>
              <a:rPr lang="tr-TR" sz="2400" dirty="0"/>
              <a:t>526 ºC de 3690 kat genleşir.</a:t>
            </a:r>
          </a:p>
        </p:txBody>
      </p:sp>
      <p:sp>
        <p:nvSpPr>
          <p:cNvPr id="8" name="7 Dikdörtgen"/>
          <p:cNvSpPr/>
          <p:nvPr/>
        </p:nvSpPr>
        <p:spPr>
          <a:xfrm>
            <a:off x="428596" y="3500444"/>
            <a:ext cx="8286808" cy="769441"/>
          </a:xfrm>
          <a:prstGeom prst="rect">
            <a:avLst/>
          </a:prstGeom>
        </p:spPr>
        <p:txBody>
          <a:bodyPr wrap="square">
            <a:spAutoFit/>
          </a:bodyPr>
          <a:lstStyle/>
          <a:p>
            <a:pPr algn="just"/>
            <a:r>
              <a:rPr lang="tr-TR" sz="2200" dirty="0"/>
              <a:t>Bu da yangının müthiş şekilde parlamasına ve patlamasına neden olur. </a:t>
            </a:r>
            <a:r>
              <a:rPr lang="tr-TR" sz="2200" dirty="0">
                <a:solidFill>
                  <a:srgbClr val="FF0000"/>
                </a:solidFill>
              </a:rPr>
              <a:t>YANGININ ANİDEN YÜZLERCE KEZ BÜYÜMESİNE NEDEN OLUR         </a:t>
            </a:r>
            <a:endParaRPr lang="tr-TR" sz="1400" u="sng" dirty="0">
              <a:solidFill>
                <a:srgbClr val="0000FF"/>
              </a:solidFill>
            </a:endParaRPr>
          </a:p>
        </p:txBody>
      </p:sp>
      <p:sp>
        <p:nvSpPr>
          <p:cNvPr id="5" name="4 Slayt Numarası Yer Tutucusu"/>
          <p:cNvSpPr>
            <a:spLocks noGrp="1"/>
          </p:cNvSpPr>
          <p:nvPr>
            <p:ph type="sldNum" sz="quarter" idx="4294967295"/>
          </p:nvPr>
        </p:nvSpPr>
        <p:spPr>
          <a:xfrm>
            <a:off x="7924800" y="4767263"/>
            <a:ext cx="762000" cy="273844"/>
          </a:xfrm>
          <a:prstGeom prst="rect">
            <a:avLst/>
          </a:prstGeom>
        </p:spPr>
        <p:txBody>
          <a:bodyPr>
            <a:normAutofit fontScale="92500" lnSpcReduction="10000"/>
          </a:bodyPr>
          <a:lstStyle/>
          <a:p>
            <a:pPr algn="ctr"/>
            <a:fld id="{8F82E0A0-C266-4798-8C8F-B9F91E9DA37E}" type="slidenum">
              <a:rPr kumimoji="0" lang="tr-TR" sz="1400" b="1" smtClean="0">
                <a:solidFill>
                  <a:srgbClr val="00B0F0"/>
                </a:solidFill>
              </a:rPr>
              <a:pPr algn="ctr"/>
              <a:t>98</a:t>
            </a:fld>
            <a:endParaRPr kumimoji="0" lang="tr-TR"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sz="quarter" idx="13"/>
          </p:nvPr>
        </p:nvSpPr>
        <p:spPr>
          <a:xfrm>
            <a:off x="503072" y="1714494"/>
            <a:ext cx="8355208" cy="2286016"/>
          </a:xfrm>
          <a:solidFill>
            <a:schemeClr val="bg1"/>
          </a:solidFill>
        </p:spPr>
        <p:txBody>
          <a:bodyPr>
            <a:noAutofit/>
          </a:bodyPr>
          <a:lstStyle/>
          <a:p>
            <a:pPr marL="0" indent="0" algn="just">
              <a:buSzPct val="100000"/>
              <a:buNone/>
            </a:pPr>
            <a:r>
              <a:rPr lang="tr-TR" sz="2400" dirty="0"/>
              <a:t>Yanan maddenin cinsine göre yapılan bu sınıflandırmaların ötesinde sanayide;</a:t>
            </a:r>
          </a:p>
          <a:p>
            <a:pPr marL="0" indent="0" algn="just">
              <a:buSzPct val="100000"/>
              <a:buNone/>
            </a:pPr>
            <a:r>
              <a:rPr lang="tr-TR" sz="2400" dirty="0"/>
              <a:t> “</a:t>
            </a:r>
            <a:r>
              <a:rPr lang="tr-TR" sz="2400" dirty="0">
                <a:solidFill>
                  <a:srgbClr val="C00000"/>
                </a:solidFill>
              </a:rPr>
              <a:t>JET YANGINLARI</a:t>
            </a:r>
            <a:r>
              <a:rPr lang="tr-TR" sz="2400" dirty="0"/>
              <a:t>” , </a:t>
            </a:r>
          </a:p>
          <a:p>
            <a:pPr marL="0" indent="0" algn="just">
              <a:buSzPct val="100000"/>
              <a:buNone/>
            </a:pPr>
            <a:r>
              <a:rPr lang="tr-TR" sz="2400" dirty="0"/>
              <a:t>“</a:t>
            </a:r>
            <a:r>
              <a:rPr lang="tr-TR" sz="2400" dirty="0">
                <a:solidFill>
                  <a:srgbClr val="C00000"/>
                </a:solidFill>
              </a:rPr>
              <a:t>HAVUZ YANGINLARI</a:t>
            </a:r>
            <a:r>
              <a:rPr lang="tr-TR" sz="2400" dirty="0"/>
              <a:t>” ve </a:t>
            </a:r>
          </a:p>
          <a:p>
            <a:pPr marL="0" indent="0" algn="just">
              <a:buSzPct val="100000"/>
              <a:buNone/>
            </a:pPr>
            <a:r>
              <a:rPr lang="tr-TR" sz="2400" dirty="0">
                <a:solidFill>
                  <a:srgbClr val="C00000"/>
                </a:solidFill>
              </a:rPr>
              <a:t>“ BLEVE</a:t>
            </a:r>
            <a:r>
              <a:rPr lang="tr-TR" sz="2400" dirty="0"/>
              <a:t>” olarak adlandırılan yangınlar da vardır.</a:t>
            </a:r>
          </a:p>
          <a:p>
            <a:pPr marL="0" indent="0" algn="just">
              <a:buSzPct val="100000"/>
              <a:buNone/>
            </a:pPr>
            <a:endParaRPr lang="tr-TR" sz="2400" dirty="0"/>
          </a:p>
        </p:txBody>
      </p:sp>
      <p:sp>
        <p:nvSpPr>
          <p:cNvPr id="4" name="3 Slayt Numarası Yer Tutucusu"/>
          <p:cNvSpPr>
            <a:spLocks noGrp="1"/>
          </p:cNvSpPr>
          <p:nvPr>
            <p:ph type="sldNum" sz="quarter" idx="16"/>
          </p:nvPr>
        </p:nvSpPr>
        <p:spPr/>
        <p:txBody>
          <a:bodyPr>
            <a:normAutofit fontScale="47500" lnSpcReduction="20000"/>
          </a:bodyPr>
          <a:lstStyle/>
          <a:p>
            <a:pPr algn="ctr"/>
            <a:fld id="{8F82E0A0-C266-4798-8C8F-B9F91E9DA37E}" type="slidenum">
              <a:rPr kumimoji="0" lang="tr-TR" sz="1400" b="1" smtClean="0">
                <a:solidFill>
                  <a:srgbClr val="FFFFFF"/>
                </a:solidFill>
              </a:rPr>
              <a:pPr algn="ctr"/>
              <a:t>99</a:t>
            </a:fld>
            <a:endParaRPr kumimoji="0" lang="tr-TR"/>
          </a:p>
        </p:txBody>
      </p:sp>
    </p:spTree>
    <p:extLst>
      <p:ext uri="{BB962C8B-B14F-4D97-AF65-F5344CB8AC3E}">
        <p14:creationId xmlns:p14="http://schemas.microsoft.com/office/powerpoint/2010/main" val="4223074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eniş Ekran Sunu">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8272</Words>
  <Application>Microsoft Office PowerPoint</Application>
  <PresentationFormat>Ekran Gösterisi (16:9)</PresentationFormat>
  <Paragraphs>1083</Paragraphs>
  <Slides>170</Slides>
  <Notes>135</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170</vt:i4>
      </vt:variant>
    </vt:vector>
  </HeadingPairs>
  <TitlesOfParts>
    <vt:vector size="181" baseType="lpstr">
      <vt:lpstr>Arial</vt:lpstr>
      <vt:lpstr>Brush Script MT</vt:lpstr>
      <vt:lpstr>Calibri</vt:lpstr>
      <vt:lpstr>Comic Sans MS</vt:lpstr>
      <vt:lpstr>Tahoma</vt:lpstr>
      <vt:lpstr>Times New Roman</vt:lpstr>
      <vt:lpstr>Trebuchet MS</vt:lpstr>
      <vt:lpstr>Tw Cen MT</vt:lpstr>
      <vt:lpstr>Wingdings</vt:lpstr>
      <vt:lpstr>Wingdings 2</vt:lpstr>
      <vt:lpstr>Geniş Ekran Sunu</vt:lpstr>
      <vt:lpstr>YANGIN</vt:lpstr>
      <vt:lpstr>PowerPoint Sunusu</vt:lpstr>
      <vt:lpstr>Yanmanın temel kavramları</vt:lpstr>
      <vt:lpstr>Yanmanın temel kavramları</vt:lpstr>
      <vt:lpstr>Yanmanın temel kavramları</vt:lpstr>
      <vt:lpstr>Yanmanın temel kavramları (Devam)</vt:lpstr>
      <vt:lpstr>Yanmanın temel kavramları (Devam)</vt:lpstr>
      <vt:lpstr>Yanmanın temel kavramları (Devam)</vt:lpstr>
      <vt:lpstr>Yanmanın temel kavramları (Devam)</vt:lpstr>
      <vt:lpstr>Yanmanın temel kavramları (Devam)</vt:lpstr>
      <vt:lpstr>PowerPoint Sunusu</vt:lpstr>
      <vt:lpstr>Yanmanın temel kavramları (Devam)</vt:lpstr>
      <vt:lpstr>Yanmanın temel kavramları (Devam)</vt:lpstr>
      <vt:lpstr>Yanmanın temel kavramları (Devam)</vt:lpstr>
      <vt:lpstr>PowerPoint Sunusu</vt:lpstr>
      <vt:lpstr>Yanmanın temel kavramları (Devam)</vt:lpstr>
      <vt:lpstr>PowerPoint Sunusu</vt:lpstr>
      <vt:lpstr>Yangın kimyasına genel bakış</vt:lpstr>
      <vt:lpstr>Yangın kimyasına genel bakış (Devam)</vt:lpstr>
      <vt:lpstr>Yangın kimyasına genel bakış (Devam)</vt:lpstr>
      <vt:lpstr>Yangın kimyasına genel bakış (Devam)</vt:lpstr>
      <vt:lpstr>PowerPoint Sunusu</vt:lpstr>
      <vt:lpstr>PowerPoint Sunusu</vt:lpstr>
      <vt:lpstr>PowerPoint Sunusu</vt:lpstr>
      <vt:lpstr>Yangın kimyasına genel bakış (Devam)</vt:lpstr>
      <vt:lpstr>Yangın kimyasına genel bakış (Devam)</vt:lpstr>
      <vt:lpstr>Yangın kimyasına genel bakış (Devam)</vt:lpstr>
      <vt:lpstr>PowerPoint Sunusu</vt:lpstr>
      <vt:lpstr>Yangın kimyasına genel bakış (Devam)</vt:lpstr>
      <vt:lpstr>Yangın kimyasına genel bakış (Devam)</vt:lpstr>
      <vt:lpstr>PowerPoint Sunusu</vt:lpstr>
      <vt:lpstr>3) ISI KAYNAKLARI</vt:lpstr>
      <vt:lpstr>ISI KAYNAKLARI</vt:lpstr>
      <vt:lpstr>ISI KAYNAKLARI</vt:lpstr>
      <vt:lpstr>PowerPoint Sunusu</vt:lpstr>
      <vt:lpstr>PowerPoint Sunusu</vt:lpstr>
      <vt:lpstr>PowerPoint Sunusu</vt:lpstr>
      <vt:lpstr>PowerPoint Sunusu</vt:lpstr>
      <vt:lpstr>PowerPoint Sunusu</vt:lpstr>
      <vt:lpstr>PowerPoint Sunusu</vt:lpstr>
      <vt:lpstr>PowerPoint Sunusu</vt:lpstr>
      <vt:lpstr>Isının Hava Yoluyla (Convection) Yayılması KONVEKSİYON</vt:lpstr>
      <vt:lpstr>PowerPoint Sunusu</vt:lpstr>
      <vt:lpstr>Işıma Yoluyla (Radiation) Isının Yayılması RADYASYON ( Işın Nakli)</vt:lpstr>
      <vt:lpstr>Yanma çeşitleri</vt:lpstr>
      <vt:lpstr>Yanma çeşitleri (Devam)</vt:lpstr>
      <vt:lpstr>Yanma çeşitleri (Devam)</vt:lpstr>
      <vt:lpstr>Yanma çeşitleri (Devam)</vt:lpstr>
      <vt:lpstr>PowerPoint Sunusu</vt:lpstr>
      <vt:lpstr>Yanma ürünleri</vt:lpstr>
      <vt:lpstr>Yanma ürünleri (Devam)</vt:lpstr>
      <vt:lpstr>PowerPoint Sunusu</vt:lpstr>
      <vt:lpstr>Yanma ürünleri (Devam-Alev)</vt:lpstr>
      <vt:lpstr>Yanma ürünleri (Devam)</vt:lpstr>
      <vt:lpstr>Yangın</vt:lpstr>
      <vt:lpstr>Yangın (Devam)</vt:lpstr>
      <vt:lpstr>Yangın (Devam)</vt:lpstr>
      <vt:lpstr>Yangın (Devam)</vt:lpstr>
      <vt:lpstr>Yangın (Devam)</vt:lpstr>
      <vt:lpstr>Yangın (Devam)</vt:lpstr>
      <vt:lpstr>Yangın (Devam)</vt:lpstr>
      <vt:lpstr>Yangının büyüme hızı</vt:lpstr>
      <vt:lpstr>Yangın nedenleri</vt:lpstr>
      <vt:lpstr>Yangın nedenleri</vt:lpstr>
      <vt:lpstr>Yangın nedenleri</vt:lpstr>
      <vt:lpstr>Yangın nedenleri (Devam)</vt:lpstr>
      <vt:lpstr>Yangın nedenleri (Devam)</vt:lpstr>
      <vt:lpstr>Yangın nedenleri (Devam)</vt:lpstr>
      <vt:lpstr>PowerPoint Sunusu</vt:lpstr>
      <vt:lpstr>PowerPoint Sunusu</vt:lpstr>
      <vt:lpstr>Yangın nedenleri (Devam)</vt:lpstr>
      <vt:lpstr>Yangın nedenleri (Devam)</vt:lpstr>
      <vt:lpstr>Yangın nedenleri (Devam)</vt:lpstr>
      <vt:lpstr>Yangın nedenleri (Devam)</vt:lpstr>
      <vt:lpstr>Yangın nedenleri (Devam)</vt:lpstr>
      <vt:lpstr>Yangın nedenleri (Devam)</vt:lpstr>
      <vt:lpstr>YANGIN ÖNLEMLERİ</vt:lpstr>
      <vt:lpstr>YANGIN ÖNLEMLERİ</vt:lpstr>
      <vt:lpstr>YANGIN ÖNLEMLERİ</vt:lpstr>
      <vt:lpstr>YANGIN ÖNLEMLERİ</vt:lpstr>
      <vt:lpstr>YANGIN ÖNLEMLERİ</vt:lpstr>
      <vt:lpstr>YANGIN ÖNLEMLERİ</vt:lpstr>
      <vt:lpstr>YANGIN ÖNLEMLERİ</vt:lpstr>
      <vt:lpstr>YANGIN ÖNLEMLERİ</vt:lpstr>
      <vt:lpstr>YANGIN ÖNLEMLERİ</vt:lpstr>
      <vt:lpstr>Yangınların sınıflandırılması ve söndürme ilkeleri</vt:lpstr>
      <vt:lpstr>PowerPoint Sunusu</vt:lpstr>
      <vt:lpstr>PowerPoint Sunusu</vt:lpstr>
      <vt:lpstr>PowerPoint Sunusu</vt:lpstr>
      <vt:lpstr>PowerPoint Sunusu</vt:lpstr>
      <vt:lpstr>PowerPoint Sunusu</vt:lpstr>
      <vt:lpstr>Yangınların sınıflandırılması ve söndürme ilkeleri</vt:lpstr>
      <vt:lpstr>PowerPoint Sunusu</vt:lpstr>
      <vt:lpstr>PowerPoint Sunusu</vt:lpstr>
      <vt:lpstr>PowerPoint Sunusu</vt:lpstr>
      <vt:lpstr>PowerPoint Sunusu</vt:lpstr>
      <vt:lpstr>PowerPoint Sunusu</vt:lpstr>
      <vt:lpstr>PowerPoint Sunusu</vt:lpstr>
      <vt:lpstr>PowerPoint Sunusu</vt:lpstr>
      <vt:lpstr>Yangınların sınıflandırılması ve söndürme ilkeleri (Devam)</vt:lpstr>
      <vt:lpstr>PowerPoint Sunusu</vt:lpstr>
      <vt:lpstr>PowerPoint Sunusu</vt:lpstr>
      <vt:lpstr>PowerPoint Sunusu</vt:lpstr>
      <vt:lpstr>PowerPoint Sunusu</vt:lpstr>
      <vt:lpstr>PowerPoint Sunusu</vt:lpstr>
      <vt:lpstr>Yangınların sınıflandırılması ve söndürme ilkeleri (Devam)</vt:lpstr>
      <vt:lpstr>PowerPoint Sunusu</vt:lpstr>
      <vt:lpstr>Yangın söndürme cihazları ve sistemleri</vt:lpstr>
      <vt:lpstr>PowerPoint Sunusu</vt:lpstr>
      <vt:lpstr>Yangın söndürme cihazları ve sistemleri (Devam)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HALON GAZLI SÖNDÜRÜCÜLER</vt:lpstr>
      <vt:lpstr>PowerPoint Sunusu</vt:lpstr>
      <vt:lpstr>PowerPoint Sunusu</vt:lpstr>
      <vt:lpstr>Yangınla mücadele</vt:lpstr>
      <vt:lpstr>Yangın çıkmasının önlenmesi</vt:lpstr>
      <vt:lpstr>Yangın çıkmasının önlenmesi</vt:lpstr>
      <vt:lpstr>Yangın çıkmasının önlenmesi</vt:lpstr>
      <vt:lpstr>Yangın çıkmasının önlenmesi (Devam)</vt:lpstr>
      <vt:lpstr>Yangın kısa sürede tespiti</vt:lpstr>
      <vt:lpstr>Yangının yayılmasının önlenmesi</vt:lpstr>
      <vt:lpstr>Yangının söndürülmesi</vt:lpstr>
      <vt:lpstr>Yangının söndürülmesi (Devam)</vt:lpstr>
      <vt:lpstr>Yangının söndürülmesi (Devam)</vt:lpstr>
      <vt:lpstr>Yangının söndürülmesi (Devam)</vt:lpstr>
      <vt:lpstr>Yangın sınıfına göre kullanılacak söndürücüler</vt:lpstr>
      <vt:lpstr>Yangın sınıfına göre kullanılacak söndürücüler (Devam)</vt:lpstr>
      <vt:lpstr>Yangın sınıfına göre kullanılacak söndürücüler (Devam)</vt:lpstr>
      <vt:lpstr>Elektrostatik yük oluşumu ve boşalması</vt:lpstr>
      <vt:lpstr>Elektrostatik yük oluşumu ve boşalması</vt:lpstr>
      <vt:lpstr>Elektrostatik yük oluşumu ve boşalması (Devam)</vt:lpstr>
      <vt:lpstr>Elektrostatik yük oluşumu ve boşalması</vt:lpstr>
      <vt:lpstr>Parlama ve Patlama</vt:lpstr>
      <vt:lpstr>PowerPoint Sunusu</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Parlama ve Patlama (Devam)</vt:lpstr>
      <vt:lpstr>Yanıklar</vt:lpstr>
      <vt:lpstr>Yangınla mücadelede 4 altın öğüt</vt:lpstr>
      <vt:lpstr>Yangınla Mücadelede Dikkat Edilecek Hususlar</vt:lpstr>
      <vt:lpstr>Yangınla Mücadelede Dikkat Edilecek Hususlar</vt:lpstr>
      <vt:lpstr>Yangınla Mücadele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2013-04-29T13:01:52Z</dcterms:created>
  <dcterms:modified xsi:type="dcterms:W3CDTF">2021-06-06T17:12:12Z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1055</vt:i4>
  </property>
  <property fmtid="{D5CDD505-2E9C-101B-9397-08002B2CF9AE}" pid="3" name="_Version">
    <vt:lpwstr>12.0.4518</vt:lpwstr>
  </property>
</Properties>
</file>